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35" r:id="rId3"/>
    <p:sldId id="319" r:id="rId4"/>
    <p:sldId id="320" r:id="rId5"/>
    <p:sldId id="321" r:id="rId6"/>
    <p:sldId id="322" r:id="rId7"/>
    <p:sldId id="323" r:id="rId8"/>
    <p:sldId id="324" r:id="rId9"/>
    <p:sldId id="325" r:id="rId10"/>
    <p:sldId id="317" r:id="rId11"/>
    <p:sldId id="328" r:id="rId12"/>
    <p:sldId id="326" r:id="rId13"/>
    <p:sldId id="327" r:id="rId14"/>
    <p:sldId id="334" r:id="rId15"/>
    <p:sldId id="330" r:id="rId16"/>
    <p:sldId id="31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2437E3-341F-4044-BCAC-6E4FE72F053B}"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E8A36E-BBAD-4A2A-82D0-6EF28C6C7C3A}" type="slidenum">
              <a:rPr lang="en-US" smtClean="0"/>
              <a:t>‹#›</a:t>
            </a:fld>
            <a:endParaRPr lang="en-US"/>
          </a:p>
        </p:txBody>
      </p:sp>
    </p:spTree>
    <p:extLst>
      <p:ext uri="{BB962C8B-B14F-4D97-AF65-F5344CB8AC3E}">
        <p14:creationId xmlns:p14="http://schemas.microsoft.com/office/powerpoint/2010/main" val="2613091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437E3-341F-4044-BCAC-6E4FE72F053B}"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E8A36E-BBAD-4A2A-82D0-6EF28C6C7C3A}" type="slidenum">
              <a:rPr lang="en-US" smtClean="0"/>
              <a:t>‹#›</a:t>
            </a:fld>
            <a:endParaRPr lang="en-US"/>
          </a:p>
        </p:txBody>
      </p:sp>
    </p:spTree>
    <p:extLst>
      <p:ext uri="{BB962C8B-B14F-4D97-AF65-F5344CB8AC3E}">
        <p14:creationId xmlns:p14="http://schemas.microsoft.com/office/powerpoint/2010/main" val="168398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437E3-341F-4044-BCAC-6E4FE72F053B}"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E8A36E-BBAD-4A2A-82D0-6EF28C6C7C3A}" type="slidenum">
              <a:rPr lang="en-US" smtClean="0"/>
              <a:t>‹#›</a:t>
            </a:fld>
            <a:endParaRPr lang="en-US"/>
          </a:p>
        </p:txBody>
      </p:sp>
    </p:spTree>
    <p:extLst>
      <p:ext uri="{BB962C8B-B14F-4D97-AF65-F5344CB8AC3E}">
        <p14:creationId xmlns:p14="http://schemas.microsoft.com/office/powerpoint/2010/main" val="998030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2437E3-341F-4044-BCAC-6E4FE72F053B}"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E8A36E-BBAD-4A2A-82D0-6EF28C6C7C3A}" type="slidenum">
              <a:rPr lang="en-US" smtClean="0"/>
              <a:t>‹#›</a:t>
            </a:fld>
            <a:endParaRPr lang="en-US"/>
          </a:p>
        </p:txBody>
      </p:sp>
    </p:spTree>
    <p:extLst>
      <p:ext uri="{BB962C8B-B14F-4D97-AF65-F5344CB8AC3E}">
        <p14:creationId xmlns:p14="http://schemas.microsoft.com/office/powerpoint/2010/main" val="320999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2437E3-341F-4044-BCAC-6E4FE72F053B}"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E8A36E-BBAD-4A2A-82D0-6EF28C6C7C3A}" type="slidenum">
              <a:rPr lang="en-US" smtClean="0"/>
              <a:t>‹#›</a:t>
            </a:fld>
            <a:endParaRPr lang="en-US"/>
          </a:p>
        </p:txBody>
      </p:sp>
    </p:spTree>
    <p:extLst>
      <p:ext uri="{BB962C8B-B14F-4D97-AF65-F5344CB8AC3E}">
        <p14:creationId xmlns:p14="http://schemas.microsoft.com/office/powerpoint/2010/main" val="3051693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2437E3-341F-4044-BCAC-6E4FE72F053B}"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E8A36E-BBAD-4A2A-82D0-6EF28C6C7C3A}" type="slidenum">
              <a:rPr lang="en-US" smtClean="0"/>
              <a:t>‹#›</a:t>
            </a:fld>
            <a:endParaRPr lang="en-US"/>
          </a:p>
        </p:txBody>
      </p:sp>
    </p:spTree>
    <p:extLst>
      <p:ext uri="{BB962C8B-B14F-4D97-AF65-F5344CB8AC3E}">
        <p14:creationId xmlns:p14="http://schemas.microsoft.com/office/powerpoint/2010/main" val="2778373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2437E3-341F-4044-BCAC-6E4FE72F053B}" type="datetimeFigureOut">
              <a:rPr lang="en-US" smtClean="0"/>
              <a:t>9/18/2018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E8A36E-BBAD-4A2A-82D0-6EF28C6C7C3A}" type="slidenum">
              <a:rPr lang="en-US" smtClean="0"/>
              <a:t>‹#›</a:t>
            </a:fld>
            <a:endParaRPr lang="en-US"/>
          </a:p>
        </p:txBody>
      </p:sp>
    </p:spTree>
    <p:extLst>
      <p:ext uri="{BB962C8B-B14F-4D97-AF65-F5344CB8AC3E}">
        <p14:creationId xmlns:p14="http://schemas.microsoft.com/office/powerpoint/2010/main" val="1425660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2437E3-341F-4044-BCAC-6E4FE72F053B}" type="datetimeFigureOut">
              <a:rPr lang="en-US" smtClean="0"/>
              <a:t>9/18/2018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E8A36E-BBAD-4A2A-82D0-6EF28C6C7C3A}" type="slidenum">
              <a:rPr lang="en-US" smtClean="0"/>
              <a:t>‹#›</a:t>
            </a:fld>
            <a:endParaRPr lang="en-US"/>
          </a:p>
        </p:txBody>
      </p:sp>
    </p:spTree>
    <p:extLst>
      <p:ext uri="{BB962C8B-B14F-4D97-AF65-F5344CB8AC3E}">
        <p14:creationId xmlns:p14="http://schemas.microsoft.com/office/powerpoint/2010/main" val="3422749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2437E3-341F-4044-BCAC-6E4FE72F053B}" type="datetimeFigureOut">
              <a:rPr lang="en-US" smtClean="0"/>
              <a:t>9/18/2018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E8A36E-BBAD-4A2A-82D0-6EF28C6C7C3A}" type="slidenum">
              <a:rPr lang="en-US" smtClean="0"/>
              <a:t>‹#›</a:t>
            </a:fld>
            <a:endParaRPr lang="en-US"/>
          </a:p>
        </p:txBody>
      </p:sp>
    </p:spTree>
    <p:extLst>
      <p:ext uri="{BB962C8B-B14F-4D97-AF65-F5344CB8AC3E}">
        <p14:creationId xmlns:p14="http://schemas.microsoft.com/office/powerpoint/2010/main" val="2828286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2437E3-341F-4044-BCAC-6E4FE72F053B}"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E8A36E-BBAD-4A2A-82D0-6EF28C6C7C3A}" type="slidenum">
              <a:rPr lang="en-US" smtClean="0"/>
              <a:t>‹#›</a:t>
            </a:fld>
            <a:endParaRPr lang="en-US"/>
          </a:p>
        </p:txBody>
      </p:sp>
    </p:spTree>
    <p:extLst>
      <p:ext uri="{BB962C8B-B14F-4D97-AF65-F5344CB8AC3E}">
        <p14:creationId xmlns:p14="http://schemas.microsoft.com/office/powerpoint/2010/main" val="1543276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2437E3-341F-4044-BCAC-6E4FE72F053B}"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E8A36E-BBAD-4A2A-82D0-6EF28C6C7C3A}" type="slidenum">
              <a:rPr lang="en-US" smtClean="0"/>
              <a:t>‹#›</a:t>
            </a:fld>
            <a:endParaRPr lang="en-US"/>
          </a:p>
        </p:txBody>
      </p:sp>
    </p:spTree>
    <p:extLst>
      <p:ext uri="{BB962C8B-B14F-4D97-AF65-F5344CB8AC3E}">
        <p14:creationId xmlns:p14="http://schemas.microsoft.com/office/powerpoint/2010/main" val="4216440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2437E3-341F-4044-BCAC-6E4FE72F053B}" type="datetimeFigureOut">
              <a:rPr lang="en-US" smtClean="0"/>
              <a:t>9/18/2018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E8A36E-BBAD-4A2A-82D0-6EF28C6C7C3A}" type="slidenum">
              <a:rPr lang="en-US" smtClean="0"/>
              <a:t>‹#›</a:t>
            </a:fld>
            <a:endParaRPr lang="en-US"/>
          </a:p>
        </p:txBody>
      </p:sp>
    </p:spTree>
    <p:extLst>
      <p:ext uri="{BB962C8B-B14F-4D97-AF65-F5344CB8AC3E}">
        <p14:creationId xmlns:p14="http://schemas.microsoft.com/office/powerpoint/2010/main" val="3309885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0575"/>
            <a:ext cx="7772400" cy="1470025"/>
          </a:xfrm>
        </p:spPr>
        <p:txBody>
          <a:bodyPr>
            <a:noAutofit/>
          </a:bodyPr>
          <a:lstStyle/>
          <a:p>
            <a:r>
              <a:rPr lang="en-US" sz="3900" dirty="0" smtClean="0">
                <a:latin typeface="Cambria" pitchFamily="18" charset="0"/>
              </a:rPr>
              <a:t>MS Society of Association Executives</a:t>
            </a:r>
            <a:endParaRPr lang="en-US" sz="3900" dirty="0">
              <a:latin typeface="Cambria" pitchFamily="18" charset="0"/>
            </a:endParaRPr>
          </a:p>
        </p:txBody>
      </p:sp>
      <p:sp>
        <p:nvSpPr>
          <p:cNvPr id="3" name="Subtitle 2"/>
          <p:cNvSpPr>
            <a:spLocks noGrp="1"/>
          </p:cNvSpPr>
          <p:nvPr>
            <p:ph type="subTitle" idx="1"/>
          </p:nvPr>
        </p:nvSpPr>
        <p:spPr>
          <a:xfrm>
            <a:off x="1371600" y="4953000"/>
            <a:ext cx="6400800" cy="1371600"/>
          </a:xfrm>
        </p:spPr>
        <p:txBody>
          <a:bodyPr/>
          <a:lstStyle/>
          <a:p>
            <a:r>
              <a:rPr lang="en-US" dirty="0" smtClean="0">
                <a:latin typeface="Cambria" pitchFamily="18" charset="0"/>
              </a:rPr>
              <a:t>September 19, 2018</a:t>
            </a:r>
            <a:endParaRPr lang="en-US" dirty="0">
              <a:latin typeface="Cambria"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304800"/>
            <a:ext cx="2743200" cy="2743200"/>
          </a:xfrm>
          <a:prstGeom prst="rect">
            <a:avLst/>
          </a:prstGeom>
        </p:spPr>
      </p:pic>
    </p:spTree>
    <p:extLst>
      <p:ext uri="{BB962C8B-B14F-4D97-AF65-F5344CB8AC3E}">
        <p14:creationId xmlns:p14="http://schemas.microsoft.com/office/powerpoint/2010/main" val="1781668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1C3372"/>
          </a:solidFill>
        </p:spPr>
        <p:txBody>
          <a:bodyPr>
            <a:normAutofit/>
          </a:bodyPr>
          <a:lstStyle/>
          <a:p>
            <a:r>
              <a:rPr lang="en-US" dirty="0" smtClean="0">
                <a:solidFill>
                  <a:schemeClr val="bg1"/>
                </a:solidFill>
                <a:latin typeface="Cambria" pitchFamily="18" charset="0"/>
              </a:rPr>
              <a:t>Association Health Plans </a:t>
            </a:r>
            <a:endParaRPr lang="en-US" dirty="0">
              <a:solidFill>
                <a:schemeClr val="bg1"/>
              </a:solidFill>
              <a:latin typeface="Cambria" pitchFamily="18" charset="0"/>
            </a:endParaRPr>
          </a:p>
        </p:txBody>
      </p:sp>
      <p:sp>
        <p:nvSpPr>
          <p:cNvPr id="3" name="Content Placeholder 2"/>
          <p:cNvSpPr>
            <a:spLocks noGrp="1"/>
          </p:cNvSpPr>
          <p:nvPr>
            <p:ph idx="1"/>
          </p:nvPr>
        </p:nvSpPr>
        <p:spPr>
          <a:xfrm>
            <a:off x="152400" y="1295400"/>
            <a:ext cx="8839200" cy="4974204"/>
          </a:xfrm>
        </p:spPr>
        <p:txBody>
          <a:bodyPr>
            <a:normAutofit/>
          </a:bodyPr>
          <a:lstStyle/>
          <a:p>
            <a:pPr>
              <a:buFontTx/>
              <a:buChar char="-"/>
            </a:pPr>
            <a:r>
              <a:rPr lang="en-US" sz="2600" dirty="0" smtClean="0">
                <a:latin typeface="Cambria" pitchFamily="18" charset="0"/>
              </a:rPr>
              <a:t>The </a:t>
            </a:r>
            <a:r>
              <a:rPr lang="en-US" sz="2600" dirty="0">
                <a:latin typeface="Cambria" pitchFamily="18" charset="0"/>
              </a:rPr>
              <a:t>rule allows that AHPs may continue to exist under the definitions and regulations in place prior to the effective date of this rule, meaning that any new or existing AHPs that meet prior AHP standards do not have to adopt new non-discrimination </a:t>
            </a:r>
            <a:r>
              <a:rPr lang="en-US" sz="2600" dirty="0" smtClean="0">
                <a:latin typeface="Cambria" pitchFamily="18" charset="0"/>
              </a:rPr>
              <a:t>protections.</a:t>
            </a:r>
          </a:p>
          <a:p>
            <a:pPr>
              <a:buFontTx/>
              <a:buChar char="-"/>
            </a:pPr>
            <a:r>
              <a:rPr lang="en-US" sz="2600" dirty="0" smtClean="0">
                <a:latin typeface="Cambria" pitchFamily="18" charset="0"/>
              </a:rPr>
              <a:t>To </a:t>
            </a:r>
            <a:r>
              <a:rPr lang="en-US" sz="2600" dirty="0">
                <a:latin typeface="Cambria" pitchFamily="18" charset="0"/>
              </a:rPr>
              <a:t>partially address concerns about related to discriminating based on health status, the rule prohibits associations from conditioning membership in that association based on any health factor. It also prohibits AHPs from adjusting eligibility, enrollment, benefits, or premiums for an individual based on a health factor.</a:t>
            </a:r>
            <a:endParaRPr lang="en-US" sz="2600" dirty="0" smtClean="0">
              <a:latin typeface="Cambria" pitchFamily="18" charset="0"/>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9604"/>
            <a:ext cx="1828800" cy="588396"/>
          </a:xfrm>
          <a:prstGeom prst="rect">
            <a:avLst/>
          </a:prstGeom>
        </p:spPr>
      </p:pic>
      <p:sp>
        <p:nvSpPr>
          <p:cNvPr id="5" name="Slide Number Placeholder 4"/>
          <p:cNvSpPr>
            <a:spLocks noGrp="1"/>
          </p:cNvSpPr>
          <p:nvPr>
            <p:ph type="sldNum" sz="quarter" idx="12"/>
          </p:nvPr>
        </p:nvSpPr>
        <p:spPr>
          <a:xfrm>
            <a:off x="8229600" y="6492240"/>
            <a:ext cx="914400" cy="365760"/>
          </a:xfrm>
        </p:spPr>
        <p:txBody>
          <a:bodyPr/>
          <a:lstStyle/>
          <a:p>
            <a:fld id="{F19E41E6-6316-4D5D-8739-2C483D72CA95}" type="slidenum">
              <a:rPr lang="en-US" smtClean="0">
                <a:solidFill>
                  <a:prstClr val="black">
                    <a:tint val="75000"/>
                  </a:prstClr>
                </a:solidFill>
                <a:latin typeface="Cambria" pitchFamily="18" charset="0"/>
              </a:rPr>
              <a:pPr/>
              <a:t>10</a:t>
            </a:fld>
            <a:endParaRPr lang="en-US" dirty="0">
              <a:solidFill>
                <a:prstClr val="black">
                  <a:tint val="75000"/>
                </a:prstClr>
              </a:solidFill>
              <a:latin typeface="Cambria" pitchFamily="18" charset="0"/>
            </a:endParaRPr>
          </a:p>
        </p:txBody>
      </p:sp>
    </p:spTree>
    <p:extLst>
      <p:ext uri="{BB962C8B-B14F-4D97-AF65-F5344CB8AC3E}">
        <p14:creationId xmlns:p14="http://schemas.microsoft.com/office/powerpoint/2010/main" val="1899438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1C3372"/>
          </a:solidFill>
        </p:spPr>
        <p:txBody>
          <a:bodyPr>
            <a:normAutofit/>
          </a:bodyPr>
          <a:lstStyle/>
          <a:p>
            <a:r>
              <a:rPr lang="en-US" dirty="0">
                <a:solidFill>
                  <a:schemeClr val="bg1"/>
                </a:solidFill>
                <a:latin typeface="Cambria" pitchFamily="18" charset="0"/>
              </a:rPr>
              <a:t>Association Health Plans </a:t>
            </a:r>
            <a:endParaRPr lang="en-US" dirty="0">
              <a:solidFill>
                <a:schemeClr val="bg1"/>
              </a:solidFill>
              <a:latin typeface="Cambria" pitchFamily="18" charset="0"/>
            </a:endParaRPr>
          </a:p>
        </p:txBody>
      </p:sp>
      <p:sp>
        <p:nvSpPr>
          <p:cNvPr id="3" name="Content Placeholder 2"/>
          <p:cNvSpPr>
            <a:spLocks noGrp="1"/>
          </p:cNvSpPr>
          <p:nvPr>
            <p:ph idx="1"/>
          </p:nvPr>
        </p:nvSpPr>
        <p:spPr>
          <a:xfrm>
            <a:off x="152400" y="1295400"/>
            <a:ext cx="8839200" cy="4974204"/>
          </a:xfrm>
        </p:spPr>
        <p:txBody>
          <a:bodyPr>
            <a:normAutofit lnSpcReduction="10000"/>
          </a:bodyPr>
          <a:lstStyle/>
          <a:p>
            <a:r>
              <a:rPr lang="en-US" sz="2600" dirty="0">
                <a:latin typeface="Cambria" pitchFamily="18" charset="0"/>
              </a:rPr>
              <a:t>States can regulate fully-insured MEWAs on issues related to financial accountability, state licensure, registration, certification, auditing, and maintenance of specific contribution and reserve standards. States also have the authority to regulate the insurers that sell policies to associations and the policies themselves</a:t>
            </a:r>
            <a:r>
              <a:rPr lang="en-US" sz="2600" dirty="0" smtClean="0">
                <a:latin typeface="Cambria" pitchFamily="18" charset="0"/>
              </a:rPr>
              <a:t>.</a:t>
            </a:r>
          </a:p>
          <a:p>
            <a:r>
              <a:rPr lang="en-US" sz="2600" dirty="0">
                <a:latin typeface="Cambria" pitchFamily="18" charset="0"/>
              </a:rPr>
              <a:t>State authority to regulate AHPs is limited and varies depending on whether the AHP meets “large-group status” and whether the association is fully- or self- insured. (For example, whether the association contracts with an insurer to provide insurance policies to its members, or whether the association develops and offers its own policy direct to members). </a:t>
            </a:r>
          </a:p>
          <a:p>
            <a:pPr marL="0" indent="0">
              <a:buNone/>
            </a:pPr>
            <a:endParaRPr lang="en-US" sz="2600" dirty="0" smtClean="0">
              <a:latin typeface="Cambria" pitchFamily="18" charset="0"/>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9604"/>
            <a:ext cx="1828800" cy="588396"/>
          </a:xfrm>
          <a:prstGeom prst="rect">
            <a:avLst/>
          </a:prstGeom>
        </p:spPr>
      </p:pic>
      <p:sp>
        <p:nvSpPr>
          <p:cNvPr id="5" name="Slide Number Placeholder 4"/>
          <p:cNvSpPr>
            <a:spLocks noGrp="1"/>
          </p:cNvSpPr>
          <p:nvPr>
            <p:ph type="sldNum" sz="quarter" idx="12"/>
          </p:nvPr>
        </p:nvSpPr>
        <p:spPr>
          <a:xfrm>
            <a:off x="8229600" y="6492240"/>
            <a:ext cx="914400" cy="365760"/>
          </a:xfrm>
        </p:spPr>
        <p:txBody>
          <a:bodyPr/>
          <a:lstStyle/>
          <a:p>
            <a:fld id="{F19E41E6-6316-4D5D-8739-2C483D72CA95}" type="slidenum">
              <a:rPr lang="en-US" smtClean="0">
                <a:solidFill>
                  <a:prstClr val="black">
                    <a:tint val="75000"/>
                  </a:prstClr>
                </a:solidFill>
                <a:latin typeface="Cambria" pitchFamily="18" charset="0"/>
              </a:rPr>
              <a:pPr/>
              <a:t>11</a:t>
            </a:fld>
            <a:endParaRPr lang="en-US" dirty="0">
              <a:solidFill>
                <a:prstClr val="black">
                  <a:tint val="75000"/>
                </a:prstClr>
              </a:solidFill>
              <a:latin typeface="Cambria" pitchFamily="18" charset="0"/>
            </a:endParaRPr>
          </a:p>
        </p:txBody>
      </p:sp>
    </p:spTree>
    <p:extLst>
      <p:ext uri="{BB962C8B-B14F-4D97-AF65-F5344CB8AC3E}">
        <p14:creationId xmlns:p14="http://schemas.microsoft.com/office/powerpoint/2010/main" val="3139076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1C3372"/>
          </a:solidFill>
        </p:spPr>
        <p:txBody>
          <a:bodyPr>
            <a:normAutofit/>
          </a:bodyPr>
          <a:lstStyle/>
          <a:p>
            <a:r>
              <a:rPr lang="en-US" dirty="0" smtClean="0">
                <a:solidFill>
                  <a:schemeClr val="bg1"/>
                </a:solidFill>
                <a:latin typeface="Cambria" pitchFamily="18" charset="0"/>
              </a:rPr>
              <a:t>Self-funded MEWA’s</a:t>
            </a:r>
            <a:endParaRPr lang="en-US" dirty="0">
              <a:solidFill>
                <a:schemeClr val="bg1"/>
              </a:solidFill>
              <a:latin typeface="Cambria" pitchFamily="18" charset="0"/>
            </a:endParaRPr>
          </a:p>
        </p:txBody>
      </p:sp>
      <p:sp>
        <p:nvSpPr>
          <p:cNvPr id="3" name="Content Placeholder 2"/>
          <p:cNvSpPr>
            <a:spLocks noGrp="1"/>
          </p:cNvSpPr>
          <p:nvPr>
            <p:ph idx="1"/>
          </p:nvPr>
        </p:nvSpPr>
        <p:spPr>
          <a:xfrm>
            <a:off x="152400" y="1295400"/>
            <a:ext cx="8839200" cy="4974204"/>
          </a:xfrm>
        </p:spPr>
        <p:txBody>
          <a:bodyPr>
            <a:normAutofit lnSpcReduction="10000"/>
          </a:bodyPr>
          <a:lstStyle/>
          <a:p>
            <a:r>
              <a:rPr lang="en-US" sz="2600" dirty="0" smtClean="0">
                <a:latin typeface="Cambria" pitchFamily="18" charset="0"/>
              </a:rPr>
              <a:t>MID in the past has treated self-funded Multiple Employer Welfare Arrangements (MEWA) as unauthorized insurers. The reason for this is that these MEWA’s are conducting the business of insurance and therefore should be licensed as an insurance company through MID.  </a:t>
            </a:r>
          </a:p>
          <a:p>
            <a:r>
              <a:rPr lang="en-US" sz="2600" dirty="0" smtClean="0">
                <a:latin typeface="Cambria" pitchFamily="18" charset="0"/>
              </a:rPr>
              <a:t>With the passage of the new AHP regulation, MID is studying the impact of the regulation on self-funded MEWAs.</a:t>
            </a:r>
          </a:p>
          <a:p>
            <a:r>
              <a:rPr lang="en-US" sz="2600" dirty="0" smtClean="0">
                <a:latin typeface="Cambria" pitchFamily="18" charset="0"/>
              </a:rPr>
              <a:t>MID wants to protect consumers from MEWAs that may not be financially stable; </a:t>
            </a:r>
            <a:r>
              <a:rPr lang="en-US" sz="2600" dirty="0">
                <a:latin typeface="Cambria" pitchFamily="18" charset="0"/>
              </a:rPr>
              <a:t>w</a:t>
            </a:r>
            <a:r>
              <a:rPr lang="en-US" sz="2600" dirty="0" smtClean="0">
                <a:latin typeface="Cambria" pitchFamily="18" charset="0"/>
              </a:rPr>
              <a:t>hile at the same time, recognizing that there may be legitimate opportunities for employers to enter into successful and viable self-funded MEWAs.  </a:t>
            </a: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9604"/>
            <a:ext cx="1828800" cy="588396"/>
          </a:xfrm>
          <a:prstGeom prst="rect">
            <a:avLst/>
          </a:prstGeom>
        </p:spPr>
      </p:pic>
      <p:sp>
        <p:nvSpPr>
          <p:cNvPr id="5" name="Slide Number Placeholder 4"/>
          <p:cNvSpPr>
            <a:spLocks noGrp="1"/>
          </p:cNvSpPr>
          <p:nvPr>
            <p:ph type="sldNum" sz="quarter" idx="12"/>
          </p:nvPr>
        </p:nvSpPr>
        <p:spPr>
          <a:xfrm>
            <a:off x="8229600" y="6492240"/>
            <a:ext cx="914400" cy="365760"/>
          </a:xfrm>
        </p:spPr>
        <p:txBody>
          <a:bodyPr/>
          <a:lstStyle/>
          <a:p>
            <a:fld id="{F19E41E6-6316-4D5D-8739-2C483D72CA95}" type="slidenum">
              <a:rPr lang="en-US" smtClean="0">
                <a:solidFill>
                  <a:prstClr val="black">
                    <a:tint val="75000"/>
                  </a:prstClr>
                </a:solidFill>
                <a:latin typeface="Cambria" pitchFamily="18" charset="0"/>
              </a:rPr>
              <a:pPr/>
              <a:t>12</a:t>
            </a:fld>
            <a:endParaRPr lang="en-US" dirty="0">
              <a:solidFill>
                <a:prstClr val="black">
                  <a:tint val="75000"/>
                </a:prstClr>
              </a:solidFill>
              <a:latin typeface="Cambria" pitchFamily="18" charset="0"/>
            </a:endParaRPr>
          </a:p>
        </p:txBody>
      </p:sp>
    </p:spTree>
    <p:extLst>
      <p:ext uri="{BB962C8B-B14F-4D97-AF65-F5344CB8AC3E}">
        <p14:creationId xmlns:p14="http://schemas.microsoft.com/office/powerpoint/2010/main" val="481369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1C3372"/>
          </a:solidFill>
        </p:spPr>
        <p:txBody>
          <a:bodyPr>
            <a:normAutofit/>
          </a:bodyPr>
          <a:lstStyle/>
          <a:p>
            <a:r>
              <a:rPr lang="en-US" dirty="0">
                <a:solidFill>
                  <a:schemeClr val="bg1"/>
                </a:solidFill>
                <a:latin typeface="Cambria" pitchFamily="18" charset="0"/>
              </a:rPr>
              <a:t>Association Health Plans </a:t>
            </a:r>
            <a:endParaRPr lang="en-US" dirty="0">
              <a:solidFill>
                <a:schemeClr val="bg1"/>
              </a:solidFill>
              <a:latin typeface="Cambria" pitchFamily="18" charset="0"/>
            </a:endParaRPr>
          </a:p>
        </p:txBody>
      </p:sp>
      <p:sp>
        <p:nvSpPr>
          <p:cNvPr id="3" name="Content Placeholder 2"/>
          <p:cNvSpPr>
            <a:spLocks noGrp="1"/>
          </p:cNvSpPr>
          <p:nvPr>
            <p:ph idx="1"/>
          </p:nvPr>
        </p:nvSpPr>
        <p:spPr>
          <a:xfrm>
            <a:off x="152400" y="1295400"/>
            <a:ext cx="8839200" cy="4974204"/>
          </a:xfrm>
        </p:spPr>
        <p:txBody>
          <a:bodyPr>
            <a:normAutofit/>
          </a:bodyPr>
          <a:lstStyle/>
          <a:p>
            <a:pPr marL="0" indent="0">
              <a:buNone/>
            </a:pPr>
            <a:r>
              <a:rPr lang="en-US" sz="2600" b="1" dirty="0" smtClean="0">
                <a:latin typeface="Cambria" pitchFamily="18" charset="0"/>
              </a:rPr>
              <a:t>The </a:t>
            </a:r>
            <a:r>
              <a:rPr lang="en-US" sz="2600" b="1" dirty="0">
                <a:latin typeface="Cambria" pitchFamily="18" charset="0"/>
              </a:rPr>
              <a:t>rule underscores:</a:t>
            </a:r>
          </a:p>
          <a:p>
            <a:r>
              <a:rPr lang="en-US" sz="2600" dirty="0" smtClean="0">
                <a:latin typeface="Cambria" pitchFamily="18" charset="0"/>
              </a:rPr>
              <a:t>States</a:t>
            </a:r>
            <a:r>
              <a:rPr lang="en-US" sz="2600" dirty="0">
                <a:latin typeface="Cambria" pitchFamily="18" charset="0"/>
              </a:rPr>
              <a:t>’ abilities to regulate self-insured MEWAs;</a:t>
            </a:r>
          </a:p>
          <a:p>
            <a:r>
              <a:rPr lang="en-US" sz="2600" dirty="0">
                <a:latin typeface="Cambria" pitchFamily="18" charset="0"/>
              </a:rPr>
              <a:t>States’ capacities to enact policies to prevent risk segmentation; and</a:t>
            </a:r>
          </a:p>
          <a:p>
            <a:r>
              <a:rPr lang="en-US" sz="2600" dirty="0">
                <a:latin typeface="Cambria" pitchFamily="18" charset="0"/>
              </a:rPr>
              <a:t>States’ abilities to mandate benefits and rating rules for policies procured by fully-insured AHPs and self-insured MEWAs, including requirements “similar to those applicable to the small group and individual” markets.</a:t>
            </a:r>
            <a:endParaRPr lang="en-US" sz="2600" dirty="0" smtClean="0">
              <a:latin typeface="Cambria" pitchFamily="18" charset="0"/>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9604"/>
            <a:ext cx="1828800" cy="588396"/>
          </a:xfrm>
          <a:prstGeom prst="rect">
            <a:avLst/>
          </a:prstGeom>
        </p:spPr>
      </p:pic>
      <p:sp>
        <p:nvSpPr>
          <p:cNvPr id="5" name="Slide Number Placeholder 4"/>
          <p:cNvSpPr>
            <a:spLocks noGrp="1"/>
          </p:cNvSpPr>
          <p:nvPr>
            <p:ph type="sldNum" sz="quarter" idx="12"/>
          </p:nvPr>
        </p:nvSpPr>
        <p:spPr>
          <a:xfrm>
            <a:off x="8229600" y="6492240"/>
            <a:ext cx="914400" cy="365760"/>
          </a:xfrm>
        </p:spPr>
        <p:txBody>
          <a:bodyPr/>
          <a:lstStyle/>
          <a:p>
            <a:fld id="{F19E41E6-6316-4D5D-8739-2C483D72CA95}" type="slidenum">
              <a:rPr lang="en-US" smtClean="0">
                <a:solidFill>
                  <a:prstClr val="black">
                    <a:tint val="75000"/>
                  </a:prstClr>
                </a:solidFill>
                <a:latin typeface="Cambria" pitchFamily="18" charset="0"/>
              </a:rPr>
              <a:pPr/>
              <a:t>13</a:t>
            </a:fld>
            <a:endParaRPr lang="en-US" dirty="0">
              <a:solidFill>
                <a:prstClr val="black">
                  <a:tint val="75000"/>
                </a:prstClr>
              </a:solidFill>
              <a:latin typeface="Cambria" pitchFamily="18" charset="0"/>
            </a:endParaRPr>
          </a:p>
        </p:txBody>
      </p:sp>
    </p:spTree>
    <p:extLst>
      <p:ext uri="{BB962C8B-B14F-4D97-AF65-F5344CB8AC3E}">
        <p14:creationId xmlns:p14="http://schemas.microsoft.com/office/powerpoint/2010/main" val="641799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1C3372"/>
          </a:solidFill>
        </p:spPr>
        <p:txBody>
          <a:bodyPr>
            <a:normAutofit/>
          </a:bodyPr>
          <a:lstStyle/>
          <a:p>
            <a:r>
              <a:rPr lang="en-US" dirty="0">
                <a:solidFill>
                  <a:schemeClr val="bg1"/>
                </a:solidFill>
                <a:latin typeface="Cambria" pitchFamily="18" charset="0"/>
              </a:rPr>
              <a:t>Association Health Plans </a:t>
            </a:r>
            <a:endParaRPr lang="en-US" dirty="0">
              <a:solidFill>
                <a:schemeClr val="bg1"/>
              </a:solidFill>
              <a:latin typeface="Cambria" pitchFamily="18" charset="0"/>
            </a:endParaRPr>
          </a:p>
        </p:txBody>
      </p:sp>
      <p:sp>
        <p:nvSpPr>
          <p:cNvPr id="3" name="Content Placeholder 2"/>
          <p:cNvSpPr>
            <a:spLocks noGrp="1"/>
          </p:cNvSpPr>
          <p:nvPr>
            <p:ph idx="1"/>
          </p:nvPr>
        </p:nvSpPr>
        <p:spPr>
          <a:xfrm>
            <a:off x="152400" y="1295400"/>
            <a:ext cx="8839200" cy="4974204"/>
          </a:xfrm>
        </p:spPr>
        <p:txBody>
          <a:bodyPr>
            <a:normAutofit/>
          </a:bodyPr>
          <a:lstStyle/>
          <a:p>
            <a:r>
              <a:rPr lang="en-US" sz="2600" dirty="0" smtClean="0">
                <a:latin typeface="Cambria" pitchFamily="18" charset="0"/>
              </a:rPr>
              <a:t>AHPs </a:t>
            </a:r>
            <a:r>
              <a:rPr lang="en-US" sz="2600" dirty="0">
                <a:latin typeface="Cambria" pitchFamily="18" charset="0"/>
              </a:rPr>
              <a:t>that gain single employer plan status under the DOL’s new flexible pathway cannot discriminate in eligibility, benefits, or premiums based on a health factor either within or across employer groups – including any self-employed members – that make up the AHP. </a:t>
            </a:r>
            <a:endParaRPr lang="en-US" sz="2600" dirty="0" smtClean="0">
              <a:latin typeface="Cambria" pitchFamily="18" charset="0"/>
            </a:endParaRPr>
          </a:p>
          <a:p>
            <a:r>
              <a:rPr lang="en-US" sz="2600" dirty="0" smtClean="0">
                <a:latin typeface="Cambria" pitchFamily="18" charset="0"/>
              </a:rPr>
              <a:t>Importantly</a:t>
            </a:r>
            <a:r>
              <a:rPr lang="en-US" sz="2600" dirty="0">
                <a:latin typeface="Cambria" pitchFamily="18" charset="0"/>
              </a:rPr>
              <a:t>, AHPs that meet DOL’s previous, stricter rules for qualifying as a single employer plan will continue to be allowed to use health factors to differentiate among employer members.</a:t>
            </a:r>
            <a:endParaRPr lang="en-US" sz="2600" dirty="0" smtClean="0">
              <a:latin typeface="Cambria" pitchFamily="18" charset="0"/>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9604"/>
            <a:ext cx="1828800" cy="588396"/>
          </a:xfrm>
          <a:prstGeom prst="rect">
            <a:avLst/>
          </a:prstGeom>
        </p:spPr>
      </p:pic>
      <p:sp>
        <p:nvSpPr>
          <p:cNvPr id="5" name="Slide Number Placeholder 4"/>
          <p:cNvSpPr>
            <a:spLocks noGrp="1"/>
          </p:cNvSpPr>
          <p:nvPr>
            <p:ph type="sldNum" sz="quarter" idx="12"/>
          </p:nvPr>
        </p:nvSpPr>
        <p:spPr>
          <a:xfrm>
            <a:off x="8229600" y="6492240"/>
            <a:ext cx="914400" cy="365760"/>
          </a:xfrm>
        </p:spPr>
        <p:txBody>
          <a:bodyPr/>
          <a:lstStyle/>
          <a:p>
            <a:fld id="{F19E41E6-6316-4D5D-8739-2C483D72CA95}" type="slidenum">
              <a:rPr lang="en-US" smtClean="0">
                <a:solidFill>
                  <a:prstClr val="black">
                    <a:tint val="75000"/>
                  </a:prstClr>
                </a:solidFill>
                <a:latin typeface="Cambria" pitchFamily="18" charset="0"/>
              </a:rPr>
              <a:pPr/>
              <a:t>14</a:t>
            </a:fld>
            <a:endParaRPr lang="en-US" dirty="0">
              <a:solidFill>
                <a:prstClr val="black">
                  <a:tint val="75000"/>
                </a:prstClr>
              </a:solidFill>
              <a:latin typeface="Cambria" pitchFamily="18" charset="0"/>
            </a:endParaRPr>
          </a:p>
        </p:txBody>
      </p:sp>
    </p:spTree>
    <p:extLst>
      <p:ext uri="{BB962C8B-B14F-4D97-AF65-F5344CB8AC3E}">
        <p14:creationId xmlns:p14="http://schemas.microsoft.com/office/powerpoint/2010/main" val="2617681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1C3372"/>
          </a:solidFill>
        </p:spPr>
        <p:txBody>
          <a:bodyPr>
            <a:normAutofit/>
          </a:bodyPr>
          <a:lstStyle/>
          <a:p>
            <a:r>
              <a:rPr lang="en-US" dirty="0">
                <a:solidFill>
                  <a:schemeClr val="bg1"/>
                </a:solidFill>
                <a:latin typeface="Cambria" pitchFamily="18" charset="0"/>
              </a:rPr>
              <a:t>Association Health Plans </a:t>
            </a:r>
            <a:endParaRPr lang="en-US" dirty="0">
              <a:solidFill>
                <a:schemeClr val="bg1"/>
              </a:solidFill>
              <a:latin typeface="Cambria" pitchFamily="18" charset="0"/>
            </a:endParaRPr>
          </a:p>
        </p:txBody>
      </p:sp>
      <p:sp>
        <p:nvSpPr>
          <p:cNvPr id="3" name="Content Placeholder 2"/>
          <p:cNvSpPr>
            <a:spLocks noGrp="1"/>
          </p:cNvSpPr>
          <p:nvPr>
            <p:ph idx="1"/>
          </p:nvPr>
        </p:nvSpPr>
        <p:spPr>
          <a:xfrm>
            <a:off x="152400" y="1295400"/>
            <a:ext cx="8839200" cy="4974204"/>
          </a:xfrm>
        </p:spPr>
        <p:txBody>
          <a:bodyPr>
            <a:normAutofit fontScale="92500"/>
          </a:bodyPr>
          <a:lstStyle/>
          <a:p>
            <a:r>
              <a:rPr lang="en-US" sz="2600" dirty="0" smtClean="0">
                <a:latin typeface="Cambria" pitchFamily="18" charset="0"/>
              </a:rPr>
              <a:t>AHPs </a:t>
            </a:r>
            <a:r>
              <a:rPr lang="en-US" sz="2600" dirty="0">
                <a:latin typeface="Cambria" pitchFamily="18" charset="0"/>
              </a:rPr>
              <a:t>under this rule are considered group health plans and thus, under the ACA, must cover preventive health benefits without enrollee cost-sharing, cap enrollees’ annual out-of-pocket costs for covered benefits, and cannot impose annual or lifetime dollar limits on covered benefits. </a:t>
            </a:r>
            <a:endParaRPr lang="en-US" sz="2600" dirty="0" smtClean="0">
              <a:latin typeface="Cambria" pitchFamily="18" charset="0"/>
            </a:endParaRPr>
          </a:p>
          <a:p>
            <a:r>
              <a:rPr lang="en-US" sz="2600" dirty="0" smtClean="0">
                <a:latin typeface="Cambria" pitchFamily="18" charset="0"/>
              </a:rPr>
              <a:t>Plans </a:t>
            </a:r>
            <a:r>
              <a:rPr lang="en-US" sz="2600" dirty="0">
                <a:latin typeface="Cambria" pitchFamily="18" charset="0"/>
              </a:rPr>
              <a:t>must also provide consumers with a summary of benefits and coverage (SBC) that details any limits and exclusions. However, unlike small-group plans, AHPs do not need to cover a minimum set of essential health benefits, and they are permitted to use age, gender, industry, occupation or other demographic factors to set premiums for member employers. AHPs are also exempt from the ACA’s single risk pool requirement and the risk adjustment program.</a:t>
            </a:r>
            <a:endParaRPr lang="en-US" sz="2600" dirty="0" smtClean="0">
              <a:latin typeface="Cambria" pitchFamily="18" charset="0"/>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9604"/>
            <a:ext cx="1828800" cy="588396"/>
          </a:xfrm>
          <a:prstGeom prst="rect">
            <a:avLst/>
          </a:prstGeom>
        </p:spPr>
      </p:pic>
      <p:sp>
        <p:nvSpPr>
          <p:cNvPr id="5" name="Slide Number Placeholder 4"/>
          <p:cNvSpPr>
            <a:spLocks noGrp="1"/>
          </p:cNvSpPr>
          <p:nvPr>
            <p:ph type="sldNum" sz="quarter" idx="12"/>
          </p:nvPr>
        </p:nvSpPr>
        <p:spPr>
          <a:xfrm>
            <a:off x="8229600" y="6492240"/>
            <a:ext cx="914400" cy="365760"/>
          </a:xfrm>
        </p:spPr>
        <p:txBody>
          <a:bodyPr/>
          <a:lstStyle/>
          <a:p>
            <a:fld id="{F19E41E6-6316-4D5D-8739-2C483D72CA95}" type="slidenum">
              <a:rPr lang="en-US" smtClean="0">
                <a:solidFill>
                  <a:prstClr val="black">
                    <a:tint val="75000"/>
                  </a:prstClr>
                </a:solidFill>
                <a:latin typeface="Cambria" pitchFamily="18" charset="0"/>
              </a:rPr>
              <a:pPr/>
              <a:t>15</a:t>
            </a:fld>
            <a:endParaRPr lang="en-US" dirty="0">
              <a:solidFill>
                <a:prstClr val="black">
                  <a:tint val="75000"/>
                </a:prstClr>
              </a:solidFill>
              <a:latin typeface="Cambria" pitchFamily="18" charset="0"/>
            </a:endParaRPr>
          </a:p>
        </p:txBody>
      </p:sp>
    </p:spTree>
    <p:extLst>
      <p:ext uri="{BB962C8B-B14F-4D97-AF65-F5344CB8AC3E}">
        <p14:creationId xmlns:p14="http://schemas.microsoft.com/office/powerpoint/2010/main" val="37719092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330575"/>
            <a:ext cx="9144000" cy="1470025"/>
          </a:xfrm>
        </p:spPr>
        <p:txBody>
          <a:bodyPr/>
          <a:lstStyle/>
          <a:p>
            <a:r>
              <a:rPr lang="en-US" b="1" dirty="0" smtClean="0">
                <a:solidFill>
                  <a:schemeClr val="bg1">
                    <a:lumMod val="50000"/>
                  </a:schemeClr>
                </a:solidFill>
                <a:latin typeface="Cambria" pitchFamily="18" charset="0"/>
              </a:rPr>
              <a:t>Mississippi Insurance Department</a:t>
            </a:r>
            <a:br>
              <a:rPr lang="en-US" b="1" dirty="0" smtClean="0">
                <a:solidFill>
                  <a:schemeClr val="bg1">
                    <a:lumMod val="50000"/>
                  </a:schemeClr>
                </a:solidFill>
                <a:latin typeface="Cambria" pitchFamily="18" charset="0"/>
              </a:rPr>
            </a:br>
            <a:endParaRPr lang="en-US" b="1" dirty="0">
              <a:solidFill>
                <a:schemeClr val="bg1">
                  <a:lumMod val="50000"/>
                </a:schemeClr>
              </a:solidFill>
              <a:latin typeface="Cambria" pitchFamily="18" charset="0"/>
            </a:endParaRPr>
          </a:p>
        </p:txBody>
      </p:sp>
      <p:sp>
        <p:nvSpPr>
          <p:cNvPr id="3" name="Subtitle 2"/>
          <p:cNvSpPr>
            <a:spLocks noGrp="1"/>
          </p:cNvSpPr>
          <p:nvPr>
            <p:ph type="subTitle" idx="1"/>
          </p:nvPr>
        </p:nvSpPr>
        <p:spPr>
          <a:xfrm>
            <a:off x="1143000" y="4953000"/>
            <a:ext cx="6858000" cy="1371600"/>
          </a:xfrm>
        </p:spPr>
        <p:txBody>
          <a:bodyPr>
            <a:normAutofit/>
          </a:bodyPr>
          <a:lstStyle/>
          <a:p>
            <a:r>
              <a:rPr lang="en-US" b="1" dirty="0" smtClean="0">
                <a:solidFill>
                  <a:schemeClr val="bg1">
                    <a:lumMod val="50000"/>
                  </a:schemeClr>
                </a:solidFill>
                <a:latin typeface="Cambria" pitchFamily="18" charset="0"/>
              </a:rPr>
              <a:t>www.mid.ms.gov</a:t>
            </a:r>
          </a:p>
          <a:p>
            <a:r>
              <a:rPr lang="en-US" b="1" dirty="0" smtClean="0">
                <a:solidFill>
                  <a:schemeClr val="bg1">
                    <a:lumMod val="50000"/>
                  </a:schemeClr>
                </a:solidFill>
                <a:latin typeface="Cambria" pitchFamily="18" charset="0"/>
              </a:rPr>
              <a:t>(601) 359-3569 • (800) 562-2957</a:t>
            </a:r>
            <a:endParaRPr lang="en-US" b="1" dirty="0">
              <a:solidFill>
                <a:schemeClr val="bg1">
                  <a:lumMod val="50000"/>
                </a:schemeClr>
              </a:solidFill>
              <a:latin typeface="Cambria"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304800"/>
            <a:ext cx="2743200" cy="2743200"/>
          </a:xfrm>
          <a:prstGeom prst="rect">
            <a:avLst/>
          </a:prstGeom>
        </p:spPr>
      </p:pic>
    </p:spTree>
    <p:extLst>
      <p:ext uri="{BB962C8B-B14F-4D97-AF65-F5344CB8AC3E}">
        <p14:creationId xmlns:p14="http://schemas.microsoft.com/office/powerpoint/2010/main" val="299390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1C3372"/>
          </a:solidFill>
        </p:spPr>
        <p:txBody>
          <a:bodyPr>
            <a:normAutofit/>
          </a:bodyPr>
          <a:lstStyle/>
          <a:p>
            <a:r>
              <a:rPr lang="en-US" dirty="0">
                <a:solidFill>
                  <a:schemeClr val="bg1"/>
                </a:solidFill>
                <a:latin typeface="Cambria" pitchFamily="18" charset="0"/>
              </a:rPr>
              <a:t>President Trump </a:t>
            </a:r>
            <a:r>
              <a:rPr lang="en-US" dirty="0" smtClean="0">
                <a:solidFill>
                  <a:schemeClr val="bg1"/>
                </a:solidFill>
                <a:latin typeface="Cambria" pitchFamily="18" charset="0"/>
              </a:rPr>
              <a:t>Executive Order </a:t>
            </a:r>
            <a:endParaRPr lang="en-US" dirty="0">
              <a:solidFill>
                <a:schemeClr val="bg1"/>
              </a:solidFill>
              <a:latin typeface="Cambria" pitchFamily="18" charset="0"/>
            </a:endParaRPr>
          </a:p>
        </p:txBody>
      </p:sp>
      <p:sp>
        <p:nvSpPr>
          <p:cNvPr id="3" name="Content Placeholder 2"/>
          <p:cNvSpPr>
            <a:spLocks noGrp="1"/>
          </p:cNvSpPr>
          <p:nvPr>
            <p:ph idx="1"/>
          </p:nvPr>
        </p:nvSpPr>
        <p:spPr>
          <a:xfrm>
            <a:off x="152400" y="1295400"/>
            <a:ext cx="8839200" cy="4974204"/>
          </a:xfrm>
        </p:spPr>
        <p:txBody>
          <a:bodyPr>
            <a:normAutofit/>
          </a:bodyPr>
          <a:lstStyle/>
          <a:p>
            <a:pPr marL="0" indent="0">
              <a:buNone/>
            </a:pPr>
            <a:r>
              <a:rPr lang="en-US" dirty="0">
                <a:latin typeface="Cambria" pitchFamily="18" charset="0"/>
              </a:rPr>
              <a:t>President Trump issued an executive order on </a:t>
            </a:r>
            <a:r>
              <a:rPr lang="en-US" b="1" dirty="0">
                <a:latin typeface="Cambria" pitchFamily="18" charset="0"/>
              </a:rPr>
              <a:t>October 12, </a:t>
            </a:r>
            <a:r>
              <a:rPr lang="en-US" dirty="0">
                <a:latin typeface="Cambria" pitchFamily="18" charset="0"/>
              </a:rPr>
              <a:t>2017 to encourage the expansion of association health plans (AHPs) for small businesses and the self-employed. On </a:t>
            </a:r>
            <a:r>
              <a:rPr lang="en-US" b="1" dirty="0">
                <a:latin typeface="Cambria" pitchFamily="18" charset="0"/>
              </a:rPr>
              <a:t>June 19</a:t>
            </a:r>
            <a:r>
              <a:rPr lang="en-US" dirty="0">
                <a:latin typeface="Cambria" pitchFamily="18" charset="0"/>
              </a:rPr>
              <a:t>, 2018 the U.S. Department of Labor (DOL) released a final regulation to implement that order. </a:t>
            </a:r>
            <a:endParaRPr lang="en-US" dirty="0" smtClean="0">
              <a:latin typeface="Cambria" pitchFamily="18" charset="0"/>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9604"/>
            <a:ext cx="1828800" cy="588396"/>
          </a:xfrm>
          <a:prstGeom prst="rect">
            <a:avLst/>
          </a:prstGeom>
        </p:spPr>
      </p:pic>
      <p:sp>
        <p:nvSpPr>
          <p:cNvPr id="5" name="Slide Number Placeholder 4"/>
          <p:cNvSpPr>
            <a:spLocks noGrp="1"/>
          </p:cNvSpPr>
          <p:nvPr>
            <p:ph type="sldNum" sz="quarter" idx="12"/>
          </p:nvPr>
        </p:nvSpPr>
        <p:spPr>
          <a:xfrm>
            <a:off x="8229600" y="6492240"/>
            <a:ext cx="914400" cy="365760"/>
          </a:xfrm>
        </p:spPr>
        <p:txBody>
          <a:bodyPr/>
          <a:lstStyle/>
          <a:p>
            <a:fld id="{F19E41E6-6316-4D5D-8739-2C483D72CA95}" type="slidenum">
              <a:rPr lang="en-US" smtClean="0">
                <a:solidFill>
                  <a:prstClr val="black">
                    <a:tint val="75000"/>
                  </a:prstClr>
                </a:solidFill>
                <a:latin typeface="Cambria" pitchFamily="18" charset="0"/>
              </a:rPr>
              <a:pPr/>
              <a:t>2</a:t>
            </a:fld>
            <a:endParaRPr lang="en-US" dirty="0">
              <a:solidFill>
                <a:prstClr val="black">
                  <a:tint val="75000"/>
                </a:prstClr>
              </a:solidFill>
              <a:latin typeface="Cambria" pitchFamily="18" charset="0"/>
            </a:endParaRPr>
          </a:p>
        </p:txBody>
      </p:sp>
    </p:spTree>
    <p:extLst>
      <p:ext uri="{BB962C8B-B14F-4D97-AF65-F5344CB8AC3E}">
        <p14:creationId xmlns:p14="http://schemas.microsoft.com/office/powerpoint/2010/main" val="2946724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1C3372"/>
          </a:solidFill>
        </p:spPr>
        <p:txBody>
          <a:bodyPr>
            <a:normAutofit/>
          </a:bodyPr>
          <a:lstStyle/>
          <a:p>
            <a:r>
              <a:rPr lang="en-US" dirty="0" smtClean="0">
                <a:solidFill>
                  <a:schemeClr val="bg1"/>
                </a:solidFill>
                <a:latin typeface="Cambria" pitchFamily="18" charset="0"/>
              </a:rPr>
              <a:t>Association Health Plans </a:t>
            </a:r>
            <a:endParaRPr lang="en-US" dirty="0">
              <a:solidFill>
                <a:schemeClr val="bg1"/>
              </a:solidFill>
              <a:latin typeface="Cambria" pitchFamily="18" charset="0"/>
            </a:endParaRPr>
          </a:p>
        </p:txBody>
      </p:sp>
      <p:sp>
        <p:nvSpPr>
          <p:cNvPr id="3" name="Content Placeholder 2"/>
          <p:cNvSpPr>
            <a:spLocks noGrp="1"/>
          </p:cNvSpPr>
          <p:nvPr>
            <p:ph idx="1"/>
          </p:nvPr>
        </p:nvSpPr>
        <p:spPr>
          <a:xfrm>
            <a:off x="152400" y="1295400"/>
            <a:ext cx="8839200" cy="4974204"/>
          </a:xfrm>
        </p:spPr>
        <p:txBody>
          <a:bodyPr>
            <a:normAutofit fontScale="92500" lnSpcReduction="10000"/>
          </a:bodyPr>
          <a:lstStyle/>
          <a:p>
            <a:endParaRPr lang="en-US" sz="2800" dirty="0">
              <a:latin typeface="Cambria" panose="02040503050406030204" pitchFamily="18" charset="0"/>
            </a:endParaRPr>
          </a:p>
          <a:p>
            <a:r>
              <a:rPr lang="en-US" b="1" dirty="0" smtClean="0">
                <a:latin typeface="Cambria" panose="02040503050406030204" pitchFamily="18" charset="0"/>
              </a:rPr>
              <a:t>Association </a:t>
            </a:r>
            <a:r>
              <a:rPr lang="en-US" b="1" dirty="0">
                <a:latin typeface="Cambria" panose="02040503050406030204" pitchFamily="18" charset="0"/>
              </a:rPr>
              <a:t>Health Plans (AHPs) </a:t>
            </a:r>
            <a:r>
              <a:rPr lang="en-US" dirty="0">
                <a:latin typeface="Cambria" panose="02040503050406030204" pitchFamily="18" charset="0"/>
              </a:rPr>
              <a:t>are group health plans that employer groups and associations offer to provide health coverage for their members’ employees. </a:t>
            </a:r>
          </a:p>
          <a:p>
            <a:pPr lvl="1"/>
            <a:r>
              <a:rPr lang="en-US" dirty="0">
                <a:latin typeface="Cambria" panose="02040503050406030204" pitchFamily="18" charset="0"/>
              </a:rPr>
              <a:t>They allow small employers, through associations, to gain regulatory and economic advantages available to large employers. </a:t>
            </a:r>
            <a:endParaRPr lang="en-US" dirty="0" smtClean="0">
              <a:latin typeface="Cambria" panose="02040503050406030204" pitchFamily="18" charset="0"/>
            </a:endParaRPr>
          </a:p>
          <a:p>
            <a:pPr lvl="1"/>
            <a:r>
              <a:rPr lang="en-US" dirty="0" smtClean="0">
                <a:solidFill>
                  <a:srgbClr val="000000"/>
                </a:solidFill>
                <a:latin typeface="Cambria" pitchFamily="18" charset="0"/>
                <a:cs typeface="Times New Roman" pitchFamily="18" charset="0"/>
              </a:rPr>
              <a:t>Small employers would be allowed to band together to act as a “single employer” to buy health insurance without regulatory requirements that the ACA enforce on small employers.  </a:t>
            </a:r>
          </a:p>
          <a:p>
            <a:endParaRPr lang="en-US" sz="3000" dirty="0" smtClean="0">
              <a:latin typeface="Cambria" pitchFamily="18" charset="0"/>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9604"/>
            <a:ext cx="1828800" cy="588396"/>
          </a:xfrm>
          <a:prstGeom prst="rect">
            <a:avLst/>
          </a:prstGeom>
        </p:spPr>
      </p:pic>
      <p:sp>
        <p:nvSpPr>
          <p:cNvPr id="5" name="Slide Number Placeholder 4"/>
          <p:cNvSpPr>
            <a:spLocks noGrp="1"/>
          </p:cNvSpPr>
          <p:nvPr>
            <p:ph type="sldNum" sz="quarter" idx="12"/>
          </p:nvPr>
        </p:nvSpPr>
        <p:spPr>
          <a:xfrm>
            <a:off x="8229600" y="6492240"/>
            <a:ext cx="914400" cy="365760"/>
          </a:xfrm>
        </p:spPr>
        <p:txBody>
          <a:bodyPr/>
          <a:lstStyle/>
          <a:p>
            <a:fld id="{F19E41E6-6316-4D5D-8739-2C483D72CA95}" type="slidenum">
              <a:rPr lang="en-US" smtClean="0">
                <a:solidFill>
                  <a:prstClr val="black">
                    <a:tint val="75000"/>
                  </a:prstClr>
                </a:solidFill>
                <a:latin typeface="Cambria" pitchFamily="18" charset="0"/>
              </a:rPr>
              <a:pPr/>
              <a:t>3</a:t>
            </a:fld>
            <a:endParaRPr lang="en-US" dirty="0">
              <a:solidFill>
                <a:prstClr val="black">
                  <a:tint val="75000"/>
                </a:prstClr>
              </a:solidFill>
              <a:latin typeface="Cambria" pitchFamily="18" charset="0"/>
            </a:endParaRPr>
          </a:p>
        </p:txBody>
      </p:sp>
    </p:spTree>
    <p:extLst>
      <p:ext uri="{BB962C8B-B14F-4D97-AF65-F5344CB8AC3E}">
        <p14:creationId xmlns:p14="http://schemas.microsoft.com/office/powerpoint/2010/main" val="856104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1C3372"/>
          </a:solidFill>
        </p:spPr>
        <p:txBody>
          <a:bodyPr>
            <a:normAutofit/>
          </a:bodyPr>
          <a:lstStyle/>
          <a:p>
            <a:r>
              <a:rPr lang="en-US" dirty="0">
                <a:solidFill>
                  <a:schemeClr val="bg1"/>
                </a:solidFill>
                <a:latin typeface="Cambria" pitchFamily="18" charset="0"/>
              </a:rPr>
              <a:t>Association Health Plans </a:t>
            </a:r>
          </a:p>
        </p:txBody>
      </p:sp>
      <p:sp>
        <p:nvSpPr>
          <p:cNvPr id="3" name="Content Placeholder 2"/>
          <p:cNvSpPr>
            <a:spLocks noGrp="1"/>
          </p:cNvSpPr>
          <p:nvPr>
            <p:ph idx="1"/>
          </p:nvPr>
        </p:nvSpPr>
        <p:spPr>
          <a:xfrm>
            <a:off x="152400" y="1295400"/>
            <a:ext cx="8839200" cy="4974204"/>
          </a:xfrm>
        </p:spPr>
        <p:txBody>
          <a:bodyPr>
            <a:normAutofit fontScale="92500" lnSpcReduction="20000"/>
          </a:bodyPr>
          <a:lstStyle/>
          <a:p>
            <a:pPr>
              <a:buFontTx/>
              <a:buChar char="-"/>
            </a:pPr>
            <a:r>
              <a:rPr lang="en-US" sz="3000" dirty="0" smtClean="0">
                <a:latin typeface="Cambria" pitchFamily="18" charset="0"/>
              </a:rPr>
              <a:t>The </a:t>
            </a:r>
            <a:r>
              <a:rPr lang="en-US" sz="3000" dirty="0">
                <a:latin typeface="Cambria" pitchFamily="18" charset="0"/>
              </a:rPr>
              <a:t>U.S. Department of Labor (DOL) </a:t>
            </a:r>
            <a:r>
              <a:rPr lang="en-US" sz="3000" dirty="0" smtClean="0">
                <a:latin typeface="Cambria" pitchFamily="18" charset="0"/>
              </a:rPr>
              <a:t>published </a:t>
            </a:r>
            <a:r>
              <a:rPr lang="en-US" sz="3000" dirty="0">
                <a:latin typeface="Cambria" pitchFamily="18" charset="0"/>
              </a:rPr>
              <a:t>a Final Rule that aims to remove restrictions on the establishment of Association Health Plans (AHPs) in order to make affordable health care coverage more accessible to small businesses and self-employed individuals. </a:t>
            </a:r>
          </a:p>
          <a:p>
            <a:pPr>
              <a:buFontTx/>
              <a:buChar char="-"/>
            </a:pPr>
            <a:r>
              <a:rPr lang="en-US" sz="3000" dirty="0" smtClean="0">
                <a:latin typeface="Cambria" pitchFamily="18" charset="0"/>
              </a:rPr>
              <a:t>Issued </a:t>
            </a:r>
            <a:r>
              <a:rPr lang="en-US" sz="3000" dirty="0">
                <a:latin typeface="Cambria" pitchFamily="18" charset="0"/>
              </a:rPr>
              <a:t>in June of 2018, the DOL's Final Rule establishes new guidelines regarding the definition of "employer" under Employee Retirement Income Security Act (ERISA). It also provides additional, alternative criteria for evaluating when multiple employers may join together in a group or association to sponsor a single group health plan under ERISA.</a:t>
            </a:r>
            <a:endParaRPr lang="en-US" sz="3000" dirty="0" smtClean="0">
              <a:latin typeface="Cambria" pitchFamily="18" charset="0"/>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9604"/>
            <a:ext cx="1828800" cy="588396"/>
          </a:xfrm>
          <a:prstGeom prst="rect">
            <a:avLst/>
          </a:prstGeom>
        </p:spPr>
      </p:pic>
      <p:sp>
        <p:nvSpPr>
          <p:cNvPr id="5" name="Slide Number Placeholder 4"/>
          <p:cNvSpPr>
            <a:spLocks noGrp="1"/>
          </p:cNvSpPr>
          <p:nvPr>
            <p:ph type="sldNum" sz="quarter" idx="12"/>
          </p:nvPr>
        </p:nvSpPr>
        <p:spPr>
          <a:xfrm>
            <a:off x="8229600" y="6492240"/>
            <a:ext cx="914400" cy="365760"/>
          </a:xfrm>
        </p:spPr>
        <p:txBody>
          <a:bodyPr/>
          <a:lstStyle/>
          <a:p>
            <a:fld id="{F19E41E6-6316-4D5D-8739-2C483D72CA95}" type="slidenum">
              <a:rPr lang="en-US" smtClean="0">
                <a:solidFill>
                  <a:prstClr val="black">
                    <a:tint val="75000"/>
                  </a:prstClr>
                </a:solidFill>
                <a:latin typeface="Cambria" pitchFamily="18" charset="0"/>
              </a:rPr>
              <a:pPr/>
              <a:t>4</a:t>
            </a:fld>
            <a:endParaRPr lang="en-US" dirty="0">
              <a:solidFill>
                <a:prstClr val="black">
                  <a:tint val="75000"/>
                </a:prstClr>
              </a:solidFill>
              <a:latin typeface="Cambria" pitchFamily="18" charset="0"/>
            </a:endParaRPr>
          </a:p>
        </p:txBody>
      </p:sp>
    </p:spTree>
    <p:extLst>
      <p:ext uri="{BB962C8B-B14F-4D97-AF65-F5344CB8AC3E}">
        <p14:creationId xmlns:p14="http://schemas.microsoft.com/office/powerpoint/2010/main" val="3566756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1C3372"/>
          </a:solidFill>
        </p:spPr>
        <p:txBody>
          <a:bodyPr>
            <a:normAutofit/>
          </a:bodyPr>
          <a:lstStyle/>
          <a:p>
            <a:r>
              <a:rPr lang="en-US" dirty="0">
                <a:solidFill>
                  <a:schemeClr val="bg1"/>
                </a:solidFill>
                <a:latin typeface="Cambria" pitchFamily="18" charset="0"/>
              </a:rPr>
              <a:t>Association Health Plans </a:t>
            </a:r>
          </a:p>
        </p:txBody>
      </p:sp>
      <p:sp>
        <p:nvSpPr>
          <p:cNvPr id="3" name="Content Placeholder 2"/>
          <p:cNvSpPr>
            <a:spLocks noGrp="1"/>
          </p:cNvSpPr>
          <p:nvPr>
            <p:ph idx="1"/>
          </p:nvPr>
        </p:nvSpPr>
        <p:spPr>
          <a:xfrm>
            <a:off x="152400" y="1295400"/>
            <a:ext cx="8839200" cy="4974204"/>
          </a:xfrm>
        </p:spPr>
        <p:txBody>
          <a:bodyPr>
            <a:normAutofit fontScale="85000" lnSpcReduction="20000"/>
          </a:bodyPr>
          <a:lstStyle/>
          <a:p>
            <a:r>
              <a:rPr lang="en-US" sz="2800" b="1" dirty="0" smtClean="0">
                <a:latin typeface="Cambria" panose="02040503050406030204" pitchFamily="18" charset="0"/>
              </a:rPr>
              <a:t>AHPs </a:t>
            </a:r>
            <a:r>
              <a:rPr lang="en-US" sz="2800" b="1" dirty="0">
                <a:latin typeface="Cambria" panose="02040503050406030204" pitchFamily="18" charset="0"/>
              </a:rPr>
              <a:t>have been available to small employers, but the Final Rule offers new options: </a:t>
            </a:r>
            <a:endParaRPr lang="en-US" sz="2800" dirty="0">
              <a:latin typeface="Cambria" panose="02040503050406030204" pitchFamily="18" charset="0"/>
            </a:endParaRPr>
          </a:p>
          <a:p>
            <a:pPr lvl="1"/>
            <a:r>
              <a:rPr lang="en-US" sz="2500" b="1" dirty="0">
                <a:solidFill>
                  <a:srgbClr val="000000"/>
                </a:solidFill>
                <a:latin typeface="Cambria" pitchFamily="18" charset="0"/>
                <a:cs typeface="Times New Roman" pitchFamily="18" charset="0"/>
              </a:rPr>
              <a:t>Allows</a:t>
            </a:r>
            <a:r>
              <a:rPr lang="en-US" sz="2500" dirty="0">
                <a:solidFill>
                  <a:srgbClr val="000000"/>
                </a:solidFill>
                <a:latin typeface="Cambria" pitchFamily="18" charset="0"/>
                <a:cs typeface="Times New Roman" pitchFamily="18" charset="0"/>
              </a:rPr>
              <a:t> associations to form for the primarily purpose of offering health insurance, which was previously prohibited;</a:t>
            </a:r>
          </a:p>
          <a:p>
            <a:pPr lvl="1"/>
            <a:r>
              <a:rPr lang="en-US" sz="2500" b="1" dirty="0">
                <a:solidFill>
                  <a:srgbClr val="000000"/>
                </a:solidFill>
                <a:latin typeface="Cambria" pitchFamily="18" charset="0"/>
                <a:cs typeface="Times New Roman" pitchFamily="18" charset="0"/>
              </a:rPr>
              <a:t>Revises</a:t>
            </a:r>
            <a:r>
              <a:rPr lang="en-US" sz="2500" dirty="0">
                <a:solidFill>
                  <a:srgbClr val="000000"/>
                </a:solidFill>
                <a:latin typeface="Cambria" pitchFamily="18" charset="0"/>
                <a:cs typeface="Times New Roman" pitchFamily="18" charset="0"/>
              </a:rPr>
              <a:t> the “commonality of interest standard” so that associations can be composed of members who are in the same trade, industry, line of business, or who have a principal place of business within the same state or metropolitan area; and</a:t>
            </a:r>
          </a:p>
          <a:p>
            <a:pPr lvl="1"/>
            <a:r>
              <a:rPr lang="en-US" sz="2500" b="1" dirty="0">
                <a:solidFill>
                  <a:srgbClr val="000000"/>
                </a:solidFill>
                <a:latin typeface="Cambria" pitchFamily="18" charset="0"/>
                <a:cs typeface="Times New Roman" pitchFamily="18" charset="0"/>
              </a:rPr>
              <a:t>Allows</a:t>
            </a:r>
            <a:r>
              <a:rPr lang="en-US" sz="2500" dirty="0">
                <a:solidFill>
                  <a:srgbClr val="000000"/>
                </a:solidFill>
                <a:latin typeface="Cambria" pitchFamily="18" charset="0"/>
                <a:cs typeface="Times New Roman" pitchFamily="18" charset="0"/>
              </a:rPr>
              <a:t> “working owners” — self-employed individuals or individuals who have ownership rights in a trade or business that earn income and work at least 80 hours a month — to participate in a group AHP. These sole proprietors previously purchased health insurance in the individual market, a market regulated by states</a:t>
            </a:r>
            <a:r>
              <a:rPr lang="en-US" sz="2500" dirty="0" smtClean="0">
                <a:solidFill>
                  <a:srgbClr val="000000"/>
                </a:solidFill>
                <a:latin typeface="Cambria" pitchFamily="18" charset="0"/>
                <a:cs typeface="Times New Roman" pitchFamily="18" charset="0"/>
              </a:rPr>
              <a:t>.</a:t>
            </a:r>
          </a:p>
          <a:p>
            <a:pPr lvl="1"/>
            <a:r>
              <a:rPr lang="en-US" sz="2500" b="1" dirty="0" smtClean="0">
                <a:solidFill>
                  <a:srgbClr val="000000"/>
                </a:solidFill>
                <a:latin typeface="Cambria" pitchFamily="18" charset="0"/>
                <a:cs typeface="Times New Roman" pitchFamily="18" charset="0"/>
              </a:rPr>
              <a:t>Allows</a:t>
            </a:r>
            <a:r>
              <a:rPr lang="en-US" sz="2500" dirty="0" smtClean="0">
                <a:solidFill>
                  <a:srgbClr val="000000"/>
                </a:solidFill>
                <a:latin typeface="Cambria" pitchFamily="18" charset="0"/>
                <a:cs typeface="Times New Roman" pitchFamily="18" charset="0"/>
              </a:rPr>
              <a:t> for </a:t>
            </a:r>
            <a:r>
              <a:rPr lang="en-US" sz="2500" dirty="0">
                <a:solidFill>
                  <a:srgbClr val="000000"/>
                </a:solidFill>
                <a:latin typeface="Cambria" pitchFamily="18" charset="0"/>
                <a:cs typeface="Times New Roman" pitchFamily="18" charset="0"/>
              </a:rPr>
              <a:t>those living in metro areas that encompass two states (Kansas City in Missouri and Kansas, for example) to buy “across state lines” with other plan members from the same municipality, as well.</a:t>
            </a:r>
            <a:endParaRPr lang="en-US" sz="2500" dirty="0" smtClean="0">
              <a:solidFill>
                <a:srgbClr val="000000"/>
              </a:solidFill>
              <a:latin typeface="Cambria" pitchFamily="18" charset="0"/>
              <a:cs typeface="Times New Roman" pitchFamily="18" charset="0"/>
            </a:endParaRPr>
          </a:p>
          <a:p>
            <a:endParaRPr lang="en-US" sz="3000" dirty="0" smtClean="0">
              <a:latin typeface="Cambria" pitchFamily="18" charset="0"/>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9604"/>
            <a:ext cx="1828800" cy="588396"/>
          </a:xfrm>
          <a:prstGeom prst="rect">
            <a:avLst/>
          </a:prstGeom>
        </p:spPr>
      </p:pic>
      <p:sp>
        <p:nvSpPr>
          <p:cNvPr id="5" name="Slide Number Placeholder 4"/>
          <p:cNvSpPr>
            <a:spLocks noGrp="1"/>
          </p:cNvSpPr>
          <p:nvPr>
            <p:ph type="sldNum" sz="quarter" idx="12"/>
          </p:nvPr>
        </p:nvSpPr>
        <p:spPr>
          <a:xfrm>
            <a:off x="8229600" y="6492240"/>
            <a:ext cx="914400" cy="365760"/>
          </a:xfrm>
        </p:spPr>
        <p:txBody>
          <a:bodyPr/>
          <a:lstStyle/>
          <a:p>
            <a:fld id="{F19E41E6-6316-4D5D-8739-2C483D72CA95}" type="slidenum">
              <a:rPr lang="en-US" smtClean="0">
                <a:solidFill>
                  <a:prstClr val="black">
                    <a:tint val="75000"/>
                  </a:prstClr>
                </a:solidFill>
                <a:latin typeface="Cambria" pitchFamily="18" charset="0"/>
              </a:rPr>
              <a:pPr/>
              <a:t>5</a:t>
            </a:fld>
            <a:endParaRPr lang="en-US" dirty="0">
              <a:solidFill>
                <a:prstClr val="black">
                  <a:tint val="75000"/>
                </a:prstClr>
              </a:solidFill>
              <a:latin typeface="Cambria" pitchFamily="18" charset="0"/>
            </a:endParaRPr>
          </a:p>
        </p:txBody>
      </p:sp>
    </p:spTree>
    <p:extLst>
      <p:ext uri="{BB962C8B-B14F-4D97-AF65-F5344CB8AC3E}">
        <p14:creationId xmlns:p14="http://schemas.microsoft.com/office/powerpoint/2010/main" val="3558055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1C3372"/>
          </a:solidFill>
        </p:spPr>
        <p:txBody>
          <a:bodyPr>
            <a:normAutofit/>
          </a:bodyPr>
          <a:lstStyle/>
          <a:p>
            <a:r>
              <a:rPr lang="en-US" dirty="0">
                <a:solidFill>
                  <a:schemeClr val="bg1"/>
                </a:solidFill>
                <a:latin typeface="Cambria" pitchFamily="18" charset="0"/>
              </a:rPr>
              <a:t>Association Health Plans </a:t>
            </a:r>
          </a:p>
        </p:txBody>
      </p:sp>
      <p:sp>
        <p:nvSpPr>
          <p:cNvPr id="3" name="Content Placeholder 2"/>
          <p:cNvSpPr>
            <a:spLocks noGrp="1"/>
          </p:cNvSpPr>
          <p:nvPr>
            <p:ph idx="1"/>
          </p:nvPr>
        </p:nvSpPr>
        <p:spPr>
          <a:xfrm>
            <a:off x="152400" y="1295400"/>
            <a:ext cx="8839200" cy="4974204"/>
          </a:xfrm>
        </p:spPr>
        <p:txBody>
          <a:bodyPr>
            <a:normAutofit fontScale="85000" lnSpcReduction="20000"/>
          </a:bodyPr>
          <a:lstStyle/>
          <a:p>
            <a:r>
              <a:rPr lang="en-US" dirty="0" smtClean="0">
                <a:latin typeface="Cambria" panose="02040503050406030204" pitchFamily="18" charset="0"/>
              </a:rPr>
              <a:t>The criteria for a “bona fide group of association of employers” that may establish a single-employer AHP under ERISA includes: </a:t>
            </a:r>
          </a:p>
          <a:p>
            <a:pPr lvl="1"/>
            <a:r>
              <a:rPr lang="en-US" sz="2900" dirty="0" smtClean="0">
                <a:latin typeface="Cambria" panose="02040503050406030204" pitchFamily="18" charset="0"/>
              </a:rPr>
              <a:t>“Commonality of Interest” that promotes a common business interests; </a:t>
            </a:r>
          </a:p>
          <a:p>
            <a:pPr lvl="2"/>
            <a:r>
              <a:rPr lang="en-US" sz="2500" dirty="0" smtClean="0">
                <a:latin typeface="Cambria" panose="02040503050406030204" pitchFamily="18" charset="0"/>
              </a:rPr>
              <a:t>For </a:t>
            </a:r>
            <a:r>
              <a:rPr lang="en-US" sz="2500" dirty="0">
                <a:latin typeface="Cambria" panose="02040503050406030204" pitchFamily="18" charset="0"/>
              </a:rPr>
              <a:t>example, all employers in North Dakota would share commonality of interest, as would employers in the metropolitan Washington, D.C. area regardless of whether they are in D.C., Maryland, or Virginia. Those employers would not be required to share any additional business connection other than their </a:t>
            </a:r>
            <a:r>
              <a:rPr lang="en-US" sz="2500" dirty="0" smtClean="0">
                <a:latin typeface="Cambria" panose="02040503050406030204" pitchFamily="18" charset="0"/>
              </a:rPr>
              <a:t>location.</a:t>
            </a:r>
          </a:p>
          <a:p>
            <a:pPr lvl="1"/>
            <a:r>
              <a:rPr lang="en-US" sz="2900" dirty="0" smtClean="0">
                <a:latin typeface="Cambria" panose="02040503050406030204" pitchFamily="18" charset="0"/>
              </a:rPr>
              <a:t>Formal organizational structure with a governing body and by-laws; </a:t>
            </a:r>
          </a:p>
          <a:p>
            <a:pPr lvl="1"/>
            <a:r>
              <a:rPr lang="en-US" sz="2900" dirty="0" smtClean="0">
                <a:latin typeface="Cambria" panose="02040503050406030204" pitchFamily="18" charset="0"/>
              </a:rPr>
              <a:t>Must comply with the nondiscrimination rules regarding prohibitions on membership based on health factors. </a:t>
            </a:r>
          </a:p>
          <a:p>
            <a:endParaRPr lang="en-US" sz="3000" dirty="0" smtClean="0">
              <a:solidFill>
                <a:srgbClr val="000000"/>
              </a:solidFill>
              <a:latin typeface="Cambria" pitchFamily="18" charset="0"/>
              <a:cs typeface="Times New Roman" pitchFamily="18" charset="0"/>
            </a:endParaRPr>
          </a:p>
          <a:p>
            <a:endParaRPr lang="en-US" sz="3000" dirty="0" smtClean="0">
              <a:latin typeface="Cambria" pitchFamily="18" charset="0"/>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9604"/>
            <a:ext cx="1828800" cy="588396"/>
          </a:xfrm>
          <a:prstGeom prst="rect">
            <a:avLst/>
          </a:prstGeom>
        </p:spPr>
      </p:pic>
      <p:sp>
        <p:nvSpPr>
          <p:cNvPr id="5" name="Slide Number Placeholder 4"/>
          <p:cNvSpPr>
            <a:spLocks noGrp="1"/>
          </p:cNvSpPr>
          <p:nvPr>
            <p:ph type="sldNum" sz="quarter" idx="12"/>
          </p:nvPr>
        </p:nvSpPr>
        <p:spPr>
          <a:xfrm>
            <a:off x="8229600" y="6492240"/>
            <a:ext cx="914400" cy="365760"/>
          </a:xfrm>
        </p:spPr>
        <p:txBody>
          <a:bodyPr/>
          <a:lstStyle/>
          <a:p>
            <a:fld id="{F19E41E6-6316-4D5D-8739-2C483D72CA95}" type="slidenum">
              <a:rPr lang="en-US" smtClean="0">
                <a:solidFill>
                  <a:prstClr val="black">
                    <a:tint val="75000"/>
                  </a:prstClr>
                </a:solidFill>
                <a:latin typeface="Cambria" pitchFamily="18" charset="0"/>
              </a:rPr>
              <a:pPr/>
              <a:t>6</a:t>
            </a:fld>
            <a:endParaRPr lang="en-US" dirty="0">
              <a:solidFill>
                <a:prstClr val="black">
                  <a:tint val="75000"/>
                </a:prstClr>
              </a:solidFill>
              <a:latin typeface="Cambria" pitchFamily="18" charset="0"/>
            </a:endParaRPr>
          </a:p>
        </p:txBody>
      </p:sp>
    </p:spTree>
    <p:extLst>
      <p:ext uri="{BB962C8B-B14F-4D97-AF65-F5344CB8AC3E}">
        <p14:creationId xmlns:p14="http://schemas.microsoft.com/office/powerpoint/2010/main" val="3923296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1C3372"/>
          </a:solidFill>
        </p:spPr>
        <p:txBody>
          <a:bodyPr>
            <a:normAutofit/>
          </a:bodyPr>
          <a:lstStyle/>
          <a:p>
            <a:r>
              <a:rPr lang="en-US" dirty="0">
                <a:solidFill>
                  <a:schemeClr val="bg1"/>
                </a:solidFill>
                <a:latin typeface="Cambria" pitchFamily="18" charset="0"/>
              </a:rPr>
              <a:t>Association Health Plans </a:t>
            </a:r>
          </a:p>
        </p:txBody>
      </p:sp>
      <p:sp>
        <p:nvSpPr>
          <p:cNvPr id="3" name="Content Placeholder 2"/>
          <p:cNvSpPr>
            <a:spLocks noGrp="1"/>
          </p:cNvSpPr>
          <p:nvPr>
            <p:ph idx="1"/>
          </p:nvPr>
        </p:nvSpPr>
        <p:spPr>
          <a:xfrm>
            <a:off x="152400" y="1295400"/>
            <a:ext cx="8839200" cy="4974204"/>
          </a:xfrm>
        </p:spPr>
        <p:txBody>
          <a:bodyPr>
            <a:normAutofit/>
          </a:bodyPr>
          <a:lstStyle/>
          <a:p>
            <a:endParaRPr lang="en-US" sz="2800" dirty="0">
              <a:latin typeface="Cambria" panose="02040503050406030204" pitchFamily="18" charset="0"/>
            </a:endParaRPr>
          </a:p>
          <a:p>
            <a:r>
              <a:rPr lang="en-US" sz="2800" dirty="0">
                <a:latin typeface="Cambria" panose="02040503050406030204" pitchFamily="18" charset="0"/>
              </a:rPr>
              <a:t> </a:t>
            </a:r>
            <a:r>
              <a:rPr lang="en-US" sz="2800" b="1" dirty="0">
                <a:latin typeface="Cambria" panose="02040503050406030204" pitchFamily="18" charset="0"/>
              </a:rPr>
              <a:t>The Final Rule’s effects – by the numbers: </a:t>
            </a:r>
            <a:endParaRPr lang="en-US" sz="2800" dirty="0">
              <a:latin typeface="Cambria" panose="02040503050406030204" pitchFamily="18" charset="0"/>
            </a:endParaRPr>
          </a:p>
          <a:p>
            <a:pPr lvl="1"/>
            <a:r>
              <a:rPr lang="en-US" sz="2400" b="1" dirty="0" smtClean="0">
                <a:latin typeface="Cambria" panose="02040503050406030204" pitchFamily="18" charset="0"/>
              </a:rPr>
              <a:t>Fifteen </a:t>
            </a:r>
            <a:r>
              <a:rPr lang="en-US" sz="2400" b="1" dirty="0">
                <a:latin typeface="Cambria" panose="02040503050406030204" pitchFamily="18" charset="0"/>
              </a:rPr>
              <a:t>million </a:t>
            </a:r>
            <a:r>
              <a:rPr lang="en-US" sz="2400" dirty="0">
                <a:latin typeface="Cambria" panose="02040503050406030204" pitchFamily="18" charset="0"/>
              </a:rPr>
              <a:t>Americans who work for a small business or operate a sole proprietorship, and their families, </a:t>
            </a:r>
            <a:r>
              <a:rPr lang="en-US" sz="2400" dirty="0" smtClean="0">
                <a:latin typeface="Cambria" panose="02040503050406030204" pitchFamily="18" charset="0"/>
              </a:rPr>
              <a:t>who lack </a:t>
            </a:r>
            <a:r>
              <a:rPr lang="en-US" sz="2400" dirty="0">
                <a:latin typeface="Cambria" panose="02040503050406030204" pitchFamily="18" charset="0"/>
              </a:rPr>
              <a:t>health </a:t>
            </a:r>
            <a:r>
              <a:rPr lang="en-US" sz="2400" dirty="0" smtClean="0">
                <a:latin typeface="Cambria" panose="02040503050406030204" pitchFamily="18" charset="0"/>
              </a:rPr>
              <a:t>coverage. </a:t>
            </a:r>
            <a:endParaRPr lang="en-US" sz="2400" dirty="0">
              <a:latin typeface="Cambria" panose="02040503050406030204" pitchFamily="18" charset="0"/>
            </a:endParaRPr>
          </a:p>
          <a:p>
            <a:pPr lvl="1"/>
            <a:r>
              <a:rPr lang="en-US" sz="2400" b="1" dirty="0" smtClean="0">
                <a:latin typeface="Cambria" panose="02040503050406030204" pitchFamily="18" charset="0"/>
              </a:rPr>
              <a:t>Four </a:t>
            </a:r>
            <a:r>
              <a:rPr lang="en-US" sz="2400" b="1" dirty="0">
                <a:latin typeface="Cambria" panose="02040503050406030204" pitchFamily="18" charset="0"/>
              </a:rPr>
              <a:t>million </a:t>
            </a:r>
            <a:r>
              <a:rPr lang="en-US" sz="2400" dirty="0">
                <a:latin typeface="Cambria" panose="02040503050406030204" pitchFamily="18" charset="0"/>
              </a:rPr>
              <a:t>Americans, including 400,000 who otherwise would lack insurance, will join an AHP by 2023 according to Congressional Budget Office </a:t>
            </a:r>
            <a:r>
              <a:rPr lang="en-US" sz="2400" dirty="0" smtClean="0">
                <a:latin typeface="Cambria" panose="02040503050406030204" pitchFamily="18" charset="0"/>
              </a:rPr>
              <a:t>estimates. </a:t>
            </a:r>
            <a:endParaRPr lang="en-US" sz="2400" dirty="0">
              <a:latin typeface="Cambria" panose="02040503050406030204" pitchFamily="18" charset="0"/>
            </a:endParaRPr>
          </a:p>
          <a:p>
            <a:endParaRPr lang="en-US" sz="3000" dirty="0" smtClean="0">
              <a:solidFill>
                <a:srgbClr val="000000"/>
              </a:solidFill>
              <a:latin typeface="Cambria" pitchFamily="18" charset="0"/>
              <a:cs typeface="Times New Roman" pitchFamily="18" charset="0"/>
            </a:endParaRPr>
          </a:p>
          <a:p>
            <a:endParaRPr lang="en-US" sz="3000" dirty="0" smtClean="0">
              <a:latin typeface="Cambria" pitchFamily="18" charset="0"/>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9604"/>
            <a:ext cx="1828800" cy="588396"/>
          </a:xfrm>
          <a:prstGeom prst="rect">
            <a:avLst/>
          </a:prstGeom>
        </p:spPr>
      </p:pic>
      <p:sp>
        <p:nvSpPr>
          <p:cNvPr id="5" name="Slide Number Placeholder 4"/>
          <p:cNvSpPr>
            <a:spLocks noGrp="1"/>
          </p:cNvSpPr>
          <p:nvPr>
            <p:ph type="sldNum" sz="quarter" idx="12"/>
          </p:nvPr>
        </p:nvSpPr>
        <p:spPr>
          <a:xfrm>
            <a:off x="8229600" y="6492240"/>
            <a:ext cx="914400" cy="365760"/>
          </a:xfrm>
        </p:spPr>
        <p:txBody>
          <a:bodyPr/>
          <a:lstStyle/>
          <a:p>
            <a:fld id="{F19E41E6-6316-4D5D-8739-2C483D72CA95}" type="slidenum">
              <a:rPr lang="en-US" smtClean="0">
                <a:solidFill>
                  <a:prstClr val="black">
                    <a:tint val="75000"/>
                  </a:prstClr>
                </a:solidFill>
                <a:latin typeface="Cambria" pitchFamily="18" charset="0"/>
              </a:rPr>
              <a:pPr/>
              <a:t>7</a:t>
            </a:fld>
            <a:endParaRPr lang="en-US" dirty="0">
              <a:solidFill>
                <a:prstClr val="black">
                  <a:tint val="75000"/>
                </a:prstClr>
              </a:solidFill>
              <a:latin typeface="Cambria" pitchFamily="18" charset="0"/>
            </a:endParaRPr>
          </a:p>
        </p:txBody>
      </p:sp>
    </p:spTree>
    <p:extLst>
      <p:ext uri="{BB962C8B-B14F-4D97-AF65-F5344CB8AC3E}">
        <p14:creationId xmlns:p14="http://schemas.microsoft.com/office/powerpoint/2010/main" val="2532345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1C3372"/>
          </a:solidFill>
        </p:spPr>
        <p:txBody>
          <a:bodyPr>
            <a:normAutofit/>
          </a:bodyPr>
          <a:lstStyle/>
          <a:p>
            <a:r>
              <a:rPr lang="en-US" dirty="0">
                <a:solidFill>
                  <a:schemeClr val="bg1"/>
                </a:solidFill>
                <a:latin typeface="Cambria" pitchFamily="18" charset="0"/>
              </a:rPr>
              <a:t>Association Health Plans </a:t>
            </a:r>
          </a:p>
        </p:txBody>
      </p:sp>
      <p:sp>
        <p:nvSpPr>
          <p:cNvPr id="3" name="Content Placeholder 2"/>
          <p:cNvSpPr>
            <a:spLocks noGrp="1"/>
          </p:cNvSpPr>
          <p:nvPr>
            <p:ph idx="1"/>
          </p:nvPr>
        </p:nvSpPr>
        <p:spPr>
          <a:xfrm>
            <a:off x="152400" y="1295400"/>
            <a:ext cx="8839200" cy="4974204"/>
          </a:xfrm>
        </p:spPr>
        <p:txBody>
          <a:bodyPr>
            <a:normAutofit/>
          </a:bodyPr>
          <a:lstStyle/>
          <a:p>
            <a:endParaRPr lang="en-US" sz="2800" dirty="0"/>
          </a:p>
          <a:p>
            <a:r>
              <a:rPr lang="en-US" sz="2800" b="1" dirty="0" smtClean="0">
                <a:latin typeface="Cambria" panose="02040503050406030204" pitchFamily="18" charset="0"/>
              </a:rPr>
              <a:t>Important </a:t>
            </a:r>
            <a:r>
              <a:rPr lang="en-US" sz="2800" b="1" dirty="0">
                <a:latin typeface="Cambria" panose="02040503050406030204" pitchFamily="18" charset="0"/>
              </a:rPr>
              <a:t>dates for AHP expansion under the Final Rule: </a:t>
            </a:r>
            <a:endParaRPr lang="en-US" sz="2800" dirty="0">
              <a:latin typeface="Cambria" panose="02040503050406030204" pitchFamily="18" charset="0"/>
            </a:endParaRPr>
          </a:p>
          <a:p>
            <a:pPr lvl="1"/>
            <a:r>
              <a:rPr lang="en-US" sz="2400" b="1" dirty="0" smtClean="0">
                <a:latin typeface="Cambria" panose="02040503050406030204" pitchFamily="18" charset="0"/>
              </a:rPr>
              <a:t>All </a:t>
            </a:r>
            <a:r>
              <a:rPr lang="en-US" sz="2400" b="1" dirty="0">
                <a:latin typeface="Cambria" panose="02040503050406030204" pitchFamily="18" charset="0"/>
              </a:rPr>
              <a:t>associations (new or existing) </a:t>
            </a:r>
            <a:r>
              <a:rPr lang="en-US" sz="2400" dirty="0">
                <a:latin typeface="Cambria" panose="02040503050406030204" pitchFamily="18" charset="0"/>
              </a:rPr>
              <a:t>may establish a fully-insured AHP on </a:t>
            </a:r>
            <a:r>
              <a:rPr lang="en-US" sz="2400" b="1" dirty="0">
                <a:latin typeface="Cambria" panose="02040503050406030204" pitchFamily="18" charset="0"/>
              </a:rPr>
              <a:t>September 1, 2018 </a:t>
            </a:r>
            <a:endParaRPr lang="en-US" sz="2400" dirty="0">
              <a:latin typeface="Cambria" panose="02040503050406030204" pitchFamily="18" charset="0"/>
            </a:endParaRPr>
          </a:p>
          <a:p>
            <a:pPr lvl="1"/>
            <a:r>
              <a:rPr lang="en-US" sz="2400" b="1" dirty="0" smtClean="0">
                <a:latin typeface="Cambria" panose="02040503050406030204" pitchFamily="18" charset="0"/>
              </a:rPr>
              <a:t>Existing </a:t>
            </a:r>
            <a:r>
              <a:rPr lang="en-US" sz="2400" b="1" dirty="0">
                <a:latin typeface="Cambria" panose="02040503050406030204" pitchFamily="18" charset="0"/>
              </a:rPr>
              <a:t>associations </a:t>
            </a:r>
            <a:r>
              <a:rPr lang="en-US" sz="2400" dirty="0">
                <a:latin typeface="Cambria" panose="02040503050406030204" pitchFamily="18" charset="0"/>
              </a:rPr>
              <a:t>that sponsored an AHP on or before the date the Final Rule was published may establish a self-funded AHP on </a:t>
            </a:r>
            <a:r>
              <a:rPr lang="en-US" sz="2400" b="1" dirty="0">
                <a:latin typeface="Cambria" panose="02040503050406030204" pitchFamily="18" charset="0"/>
              </a:rPr>
              <a:t>January 1, 2019 </a:t>
            </a:r>
            <a:endParaRPr lang="en-US" sz="2400" dirty="0">
              <a:latin typeface="Cambria" panose="02040503050406030204" pitchFamily="18" charset="0"/>
            </a:endParaRPr>
          </a:p>
          <a:p>
            <a:pPr lvl="1"/>
            <a:r>
              <a:rPr lang="en-US" sz="2400" b="1" dirty="0" smtClean="0">
                <a:latin typeface="Cambria" panose="02040503050406030204" pitchFamily="18" charset="0"/>
              </a:rPr>
              <a:t>All </a:t>
            </a:r>
            <a:r>
              <a:rPr lang="en-US" sz="2400" b="1" dirty="0">
                <a:latin typeface="Cambria" panose="02040503050406030204" pitchFamily="18" charset="0"/>
              </a:rPr>
              <a:t>other associations (new or existing) </a:t>
            </a:r>
            <a:r>
              <a:rPr lang="en-US" sz="2400" dirty="0">
                <a:latin typeface="Cambria" panose="02040503050406030204" pitchFamily="18" charset="0"/>
              </a:rPr>
              <a:t>may establish a self-funded AHP on </a:t>
            </a:r>
            <a:r>
              <a:rPr lang="en-US" sz="2400" b="1" dirty="0">
                <a:latin typeface="Cambria" panose="02040503050406030204" pitchFamily="18" charset="0"/>
              </a:rPr>
              <a:t>April 1, 2019 </a:t>
            </a:r>
            <a:endParaRPr lang="en-US" sz="2400" dirty="0">
              <a:latin typeface="Cambria" panose="02040503050406030204" pitchFamily="18" charset="0"/>
            </a:endParaRPr>
          </a:p>
          <a:p>
            <a:endParaRPr lang="en-US" sz="3000" dirty="0" smtClean="0">
              <a:solidFill>
                <a:srgbClr val="000000"/>
              </a:solidFill>
              <a:latin typeface="Cambria" pitchFamily="18" charset="0"/>
              <a:cs typeface="Times New Roman" pitchFamily="18" charset="0"/>
            </a:endParaRPr>
          </a:p>
          <a:p>
            <a:endParaRPr lang="en-US" sz="3000" dirty="0" smtClean="0">
              <a:latin typeface="Cambria" pitchFamily="18" charset="0"/>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9604"/>
            <a:ext cx="1828800" cy="588396"/>
          </a:xfrm>
          <a:prstGeom prst="rect">
            <a:avLst/>
          </a:prstGeom>
        </p:spPr>
      </p:pic>
      <p:sp>
        <p:nvSpPr>
          <p:cNvPr id="5" name="Slide Number Placeholder 4"/>
          <p:cNvSpPr>
            <a:spLocks noGrp="1"/>
          </p:cNvSpPr>
          <p:nvPr>
            <p:ph type="sldNum" sz="quarter" idx="12"/>
          </p:nvPr>
        </p:nvSpPr>
        <p:spPr>
          <a:xfrm>
            <a:off x="8229600" y="6492240"/>
            <a:ext cx="914400" cy="365760"/>
          </a:xfrm>
        </p:spPr>
        <p:txBody>
          <a:bodyPr/>
          <a:lstStyle/>
          <a:p>
            <a:fld id="{F19E41E6-6316-4D5D-8739-2C483D72CA95}" type="slidenum">
              <a:rPr lang="en-US" smtClean="0">
                <a:solidFill>
                  <a:prstClr val="black">
                    <a:tint val="75000"/>
                  </a:prstClr>
                </a:solidFill>
                <a:latin typeface="Cambria" pitchFamily="18" charset="0"/>
              </a:rPr>
              <a:pPr/>
              <a:t>8</a:t>
            </a:fld>
            <a:endParaRPr lang="en-US" dirty="0">
              <a:solidFill>
                <a:prstClr val="black">
                  <a:tint val="75000"/>
                </a:prstClr>
              </a:solidFill>
              <a:latin typeface="Cambria" pitchFamily="18" charset="0"/>
            </a:endParaRPr>
          </a:p>
        </p:txBody>
      </p:sp>
    </p:spTree>
    <p:extLst>
      <p:ext uri="{BB962C8B-B14F-4D97-AF65-F5344CB8AC3E}">
        <p14:creationId xmlns:p14="http://schemas.microsoft.com/office/powerpoint/2010/main" val="1569881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1C3372"/>
          </a:solidFill>
        </p:spPr>
        <p:txBody>
          <a:bodyPr>
            <a:normAutofit/>
          </a:bodyPr>
          <a:lstStyle/>
          <a:p>
            <a:r>
              <a:rPr lang="en-US" dirty="0">
                <a:solidFill>
                  <a:schemeClr val="bg1"/>
                </a:solidFill>
                <a:latin typeface="Cambria" pitchFamily="18" charset="0"/>
              </a:rPr>
              <a:t>Association Health Plans </a:t>
            </a:r>
          </a:p>
        </p:txBody>
      </p:sp>
      <p:sp>
        <p:nvSpPr>
          <p:cNvPr id="3" name="Content Placeholder 2"/>
          <p:cNvSpPr>
            <a:spLocks noGrp="1"/>
          </p:cNvSpPr>
          <p:nvPr>
            <p:ph idx="1"/>
          </p:nvPr>
        </p:nvSpPr>
        <p:spPr>
          <a:xfrm>
            <a:off x="152400" y="1295400"/>
            <a:ext cx="8839200" cy="4974204"/>
          </a:xfrm>
        </p:spPr>
        <p:txBody>
          <a:bodyPr>
            <a:normAutofit/>
          </a:bodyPr>
          <a:lstStyle/>
          <a:p>
            <a:pPr marL="0" indent="0">
              <a:buNone/>
            </a:pPr>
            <a:r>
              <a:rPr lang="en-US" sz="3600" b="1" dirty="0" err="1" smtClean="0">
                <a:latin typeface="Cambria" panose="02040503050406030204" pitchFamily="18" charset="0"/>
              </a:rPr>
              <a:t>UnitedHealthcare</a:t>
            </a:r>
            <a:r>
              <a:rPr lang="en-US" sz="3600" b="1" dirty="0" smtClean="0">
                <a:latin typeface="Cambria" panose="02040503050406030204" pitchFamily="18" charset="0"/>
              </a:rPr>
              <a:t>:</a:t>
            </a:r>
          </a:p>
          <a:p>
            <a:pPr lvl="1"/>
            <a:r>
              <a:rPr lang="en-US" sz="3200" dirty="0" err="1" smtClean="0">
                <a:latin typeface="Cambria" panose="02040503050406030204" pitchFamily="18" charset="0"/>
              </a:rPr>
              <a:t>UnitedHealthcare</a:t>
            </a:r>
            <a:r>
              <a:rPr lang="en-US" sz="3200" dirty="0" smtClean="0">
                <a:latin typeface="Cambria" panose="02040503050406030204" pitchFamily="18" charset="0"/>
              </a:rPr>
              <a:t> recently met with MID, proposing to sell fully insured AHPs.  </a:t>
            </a:r>
          </a:p>
          <a:p>
            <a:pPr lvl="1"/>
            <a:r>
              <a:rPr lang="en-US" sz="3200" dirty="0" smtClean="0">
                <a:latin typeface="Cambria" panose="02040503050406030204" pitchFamily="18" charset="0"/>
              </a:rPr>
              <a:t>MID is working with </a:t>
            </a:r>
            <a:r>
              <a:rPr lang="en-US" sz="3200" dirty="0" err="1" smtClean="0">
                <a:latin typeface="Cambria" panose="02040503050406030204" pitchFamily="18" charset="0"/>
              </a:rPr>
              <a:t>UnitedHealthcare</a:t>
            </a:r>
            <a:r>
              <a:rPr lang="en-US" sz="3200" dirty="0" smtClean="0">
                <a:latin typeface="Cambria" panose="02040503050406030204" pitchFamily="18" charset="0"/>
              </a:rPr>
              <a:t> on this project to ensure a successful outcome.  </a:t>
            </a:r>
            <a:endParaRPr lang="en-US" sz="3200" dirty="0">
              <a:latin typeface="Cambria" panose="02040503050406030204" pitchFamily="18" charset="0"/>
            </a:endParaRPr>
          </a:p>
          <a:p>
            <a:endParaRPr lang="en-US" sz="3000" dirty="0" smtClean="0">
              <a:solidFill>
                <a:srgbClr val="000000"/>
              </a:solidFill>
              <a:latin typeface="Cambria" pitchFamily="18" charset="0"/>
              <a:cs typeface="Times New Roman" pitchFamily="18" charset="0"/>
            </a:endParaRPr>
          </a:p>
          <a:p>
            <a:endParaRPr lang="en-US" sz="3000" dirty="0" smtClean="0">
              <a:latin typeface="Cambria" pitchFamily="18" charset="0"/>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69604"/>
            <a:ext cx="1828800" cy="588396"/>
          </a:xfrm>
          <a:prstGeom prst="rect">
            <a:avLst/>
          </a:prstGeom>
        </p:spPr>
      </p:pic>
      <p:sp>
        <p:nvSpPr>
          <p:cNvPr id="5" name="Slide Number Placeholder 4"/>
          <p:cNvSpPr>
            <a:spLocks noGrp="1"/>
          </p:cNvSpPr>
          <p:nvPr>
            <p:ph type="sldNum" sz="quarter" idx="12"/>
          </p:nvPr>
        </p:nvSpPr>
        <p:spPr>
          <a:xfrm>
            <a:off x="8229600" y="6492240"/>
            <a:ext cx="914400" cy="365760"/>
          </a:xfrm>
        </p:spPr>
        <p:txBody>
          <a:bodyPr/>
          <a:lstStyle/>
          <a:p>
            <a:fld id="{F19E41E6-6316-4D5D-8739-2C483D72CA95}" type="slidenum">
              <a:rPr lang="en-US" smtClean="0">
                <a:solidFill>
                  <a:prstClr val="black">
                    <a:tint val="75000"/>
                  </a:prstClr>
                </a:solidFill>
                <a:latin typeface="Cambria" pitchFamily="18" charset="0"/>
              </a:rPr>
              <a:pPr/>
              <a:t>9</a:t>
            </a:fld>
            <a:endParaRPr lang="en-US" dirty="0">
              <a:solidFill>
                <a:prstClr val="black">
                  <a:tint val="75000"/>
                </a:prstClr>
              </a:solidFill>
              <a:latin typeface="Cambria" pitchFamily="18" charset="0"/>
            </a:endParaRPr>
          </a:p>
        </p:txBody>
      </p:sp>
    </p:spTree>
    <p:extLst>
      <p:ext uri="{BB962C8B-B14F-4D97-AF65-F5344CB8AC3E}">
        <p14:creationId xmlns:p14="http://schemas.microsoft.com/office/powerpoint/2010/main" val="2858048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819</TotalTime>
  <Words>1339</Words>
  <Application>Microsoft Office PowerPoint</Application>
  <PresentationFormat>On-screen Show (4:3)</PresentationFormat>
  <Paragraphs>77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MS Society of Association Executives</vt:lpstr>
      <vt:lpstr>President Trump Executive Order </vt:lpstr>
      <vt:lpstr>Association Health Plans </vt:lpstr>
      <vt:lpstr>Association Health Plans </vt:lpstr>
      <vt:lpstr>Association Health Plans </vt:lpstr>
      <vt:lpstr>Association Health Plans </vt:lpstr>
      <vt:lpstr>Association Health Plans </vt:lpstr>
      <vt:lpstr>Association Health Plans </vt:lpstr>
      <vt:lpstr>Association Health Plans </vt:lpstr>
      <vt:lpstr>Association Health Plans </vt:lpstr>
      <vt:lpstr>Association Health Plans </vt:lpstr>
      <vt:lpstr>Self-funded MEWA’s</vt:lpstr>
      <vt:lpstr>Association Health Plans </vt:lpstr>
      <vt:lpstr>Association Health Plans </vt:lpstr>
      <vt:lpstr>Association Health Plans </vt:lpstr>
      <vt:lpstr>Mississippi Insurance Department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Chandler</dc:creator>
  <cp:lastModifiedBy>Rachel Chandler</cp:lastModifiedBy>
  <cp:revision>35</cp:revision>
  <dcterms:created xsi:type="dcterms:W3CDTF">2018-09-11T18:05:30Z</dcterms:created>
  <dcterms:modified xsi:type="dcterms:W3CDTF">2018-09-18T22:24:13Z</dcterms:modified>
</cp:coreProperties>
</file>